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drawings/drawing3.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notesSlides/notesSlide6.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theme/themeOverride3.xml" ContentType="application/vnd.openxmlformats-officedocument.themeOverride+xml"/>
  <Override PartName="/ppt/drawings/drawing7.xml" ContentType="application/vnd.openxmlformats-officedocument.drawingml.chartshapes+xml"/>
  <Override PartName="/ppt/notesSlides/notesSlide8.xml" ContentType="application/vnd.openxmlformats-officedocument.presentationml.notesSlide+xml"/>
  <Override PartName="/ppt/charts/chart8.xml" ContentType="application/vnd.openxmlformats-officedocument.drawingml.chart+xml"/>
  <Override PartName="/ppt/theme/themeOverride4.xml" ContentType="application/vnd.openxmlformats-officedocument.themeOverride+xml"/>
  <Override PartName="/ppt/drawings/drawing8.xml" ContentType="application/vnd.openxmlformats-officedocument.drawingml.chartshapes+xml"/>
  <Override PartName="/ppt/notesSlides/notesSlide9.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drawings/drawing10.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charts/chart12.xml" ContentType="application/vnd.openxmlformats-officedocument.drawingml.chart+xml"/>
  <Override PartName="/ppt/drawings/drawing12.xml" ContentType="application/vnd.openxmlformats-officedocument.drawingml.chartshapes+xml"/>
  <Override PartName="/ppt/charts/chart13.xml" ContentType="application/vnd.openxmlformats-officedocument.drawingml.chart+xml"/>
  <Override PartName="/ppt/drawings/drawing13.xml" ContentType="application/vnd.openxmlformats-officedocument.drawingml.chartshapes+xml"/>
  <Override PartName="/ppt/charts/chart14.xml" ContentType="application/vnd.openxmlformats-officedocument.drawingml.chart+xml"/>
  <Override PartName="/ppt/charts/chart15.xml" ContentType="application/vnd.openxmlformats-officedocument.drawingml.chart+xml"/>
  <Override PartName="/ppt/drawings/drawing14.xml" ContentType="application/vnd.openxmlformats-officedocument.drawingml.chartshapes+xml"/>
  <Override PartName="/ppt/charts/chart16.xml" ContentType="application/vnd.openxmlformats-officedocument.drawingml.chart+xml"/>
  <Override PartName="/ppt/drawings/drawing15.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7.xml" ContentType="application/vnd.openxmlformats-officedocument.drawingml.chart+xml"/>
  <Override PartName="/ppt/drawings/drawing16.xml" ContentType="application/vnd.openxmlformats-officedocument.drawingml.chartshapes+xml"/>
  <Override PartName="/ppt/notesSlides/notesSlide14.xml" ContentType="application/vnd.openxmlformats-officedocument.presentationml.notesSlide+xml"/>
  <Override PartName="/ppt/charts/chart18.xml" ContentType="application/vnd.openxmlformats-officedocument.drawingml.chart+xml"/>
  <Override PartName="/ppt/drawings/drawing17.xml" ContentType="application/vnd.openxmlformats-officedocument.drawingml.chartshapes+xml"/>
  <Override PartName="/ppt/notesSlides/notesSlide15.xml" ContentType="application/vnd.openxmlformats-officedocument.presentationml.notesSlide+xml"/>
  <Override PartName="/ppt/charts/chart19.xml" ContentType="application/vnd.openxmlformats-officedocument.drawingml.chart+xml"/>
  <Override PartName="/ppt/drawings/drawing18.xml" ContentType="application/vnd.openxmlformats-officedocument.drawingml.chartshapes+xml"/>
  <Override PartName="/ppt/notesSlides/notesSlide16.xml" ContentType="application/vnd.openxmlformats-officedocument.presentationml.notesSlide+xml"/>
  <Override PartName="/ppt/charts/chart20.xml" ContentType="application/vnd.openxmlformats-officedocument.drawingml.chart+xml"/>
  <Override PartName="/ppt/drawings/drawing19.xml" ContentType="application/vnd.openxmlformats-officedocument.drawingml.chartshapes+xml"/>
  <Override PartName="/ppt/notesSlides/notesSlide17.xml" ContentType="application/vnd.openxmlformats-officedocument.presentationml.notesSlide+xml"/>
  <Override PartName="/ppt/charts/chart21.xml" ContentType="application/vnd.openxmlformats-officedocument.drawingml.chart+xml"/>
  <Override PartName="/ppt/drawings/drawing20.xml" ContentType="application/vnd.openxmlformats-officedocument.drawingml.chartshapes+xml"/>
  <Override PartName="/ppt/notesSlides/notesSlide18.xml" ContentType="application/vnd.openxmlformats-officedocument.presentationml.notesSlide+xml"/>
  <Override PartName="/ppt/charts/chart22.xml" ContentType="application/vnd.openxmlformats-officedocument.drawingml.chart+xml"/>
  <Override PartName="/ppt/drawings/drawing21.xml" ContentType="application/vnd.openxmlformats-officedocument.drawingml.chartshapes+xml"/>
  <Override PartName="/ppt/charts/chart23.xml" ContentType="application/vnd.openxmlformats-officedocument.drawingml.chart+xml"/>
  <Override PartName="/ppt/drawings/drawing22.xml" ContentType="application/vnd.openxmlformats-officedocument.drawingml.chartshapes+xml"/>
  <Override PartName="/ppt/charts/chart24.xml" ContentType="application/vnd.openxmlformats-officedocument.drawingml.chart+xml"/>
  <Override PartName="/ppt/drawings/drawing23.xml" ContentType="application/vnd.openxmlformats-officedocument.drawingml.chartshapes+xml"/>
  <Override PartName="/ppt/charts/chart25.xml" ContentType="application/vnd.openxmlformats-officedocument.drawingml.chart+xml"/>
  <Override PartName="/ppt/drawings/drawing24.xml" ContentType="application/vnd.openxmlformats-officedocument.drawingml.chartshapes+xml"/>
  <Override PartName="/ppt/charts/chart26.xml" ContentType="application/vnd.openxmlformats-officedocument.drawingml.chart+xml"/>
  <Override PartName="/ppt/drawings/drawing25.xml" ContentType="application/vnd.openxmlformats-officedocument.drawingml.chartshapes+xml"/>
  <Override PartName="/ppt/charts/chart27.xml" ContentType="application/vnd.openxmlformats-officedocument.drawingml.chart+xml"/>
  <Override PartName="/ppt/drawings/drawing2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65" r:id="rId3"/>
    <p:sldId id="263" r:id="rId4"/>
    <p:sldId id="260" r:id="rId5"/>
    <p:sldId id="261" r:id="rId6"/>
    <p:sldId id="262" r:id="rId7"/>
    <p:sldId id="257" r:id="rId8"/>
    <p:sldId id="264" r:id="rId9"/>
    <p:sldId id="271" r:id="rId10"/>
    <p:sldId id="272" r:id="rId11"/>
    <p:sldId id="273" r:id="rId12"/>
    <p:sldId id="274" r:id="rId13"/>
    <p:sldId id="275" r:id="rId14"/>
    <p:sldId id="276" r:id="rId15"/>
    <p:sldId id="277" r:id="rId16"/>
    <p:sldId id="278" r:id="rId17"/>
    <p:sldId id="279" r:id="rId18"/>
    <p:sldId id="280" r:id="rId19"/>
    <p:sldId id="282" r:id="rId20"/>
    <p:sldId id="283" r:id="rId21"/>
    <p:sldId id="284" r:id="rId22"/>
    <p:sldId id="299" r:id="rId23"/>
    <p:sldId id="267" r:id="rId24"/>
    <p:sldId id="268" r:id="rId25"/>
    <p:sldId id="269" r:id="rId26"/>
    <p:sldId id="285" r:id="rId27"/>
    <p:sldId id="286" r:id="rId28"/>
    <p:sldId id="287" r:id="rId29"/>
    <p:sldId id="270" r:id="rId30"/>
    <p:sldId id="281" r:id="rId31"/>
    <p:sldId id="298"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AX-fsrv.ad.syr.edu\leburman$\My%20Documents\Budget\2012\deficit%20chart%202012.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MAX-fsrv.ad.syr.edu\leburman$\My%20Documents\Catastrophic%20Budget%20Failure\SimulationsforLen.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http://www.cbo.gov/ftpdocs/120xx/doc12039/DataForFigures_110126.xls"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http://www.cbo.gov/ftpdocs/120xx/doc12039/DataForFigures_110126.xls"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D:\JWR\BudgetFailure\Stimulus_v_Austerity.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MAX-fsrv.ad.syr.edu\leburman$\My%20Documents\Budget\Historical%20data\outlays%20as%20percent%20of%20gdp.xls"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oleObject" Target="file:///\\MAX-fsrv.ad.syr.edu\leburman$\My%20Documents\Budget\Historical%20data\outlays%20as%20percent%20of%20gdp.xls"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oleObject" Target="file:///\\MAX-fsrv.ad.syr.edu\leburman$\My%20Documents\CBO%20long%20term%20projections\2011-LTBO-Supplemental-Data.xlsx"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oleObject" Target="file:///\\MAX-fsrv.ad.syr.edu\leburman$\My%20Documents\Catastrophic%20Budget%20Failure\Syracuse%20Spring%202010\SupplementalData2009LTBO.xls"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oleObject" Target="file:///\\MAX-fsrv.ad.syr.edu\leburman$\My%20Documents\CBO%20long%20term%20projections\2011-LTBO-Supplemental-Data.xlsx"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oleObject" Target="file:///\\MAX-fsrv.ad.syr.edu\leburman$\My%20Documents\Catastrophic%20Budget%20Failure\Syracuse%20Spring%202010\SupplementalData2009LTBO.xls"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9.xml"/><Relationship Id="rId1" Type="http://schemas.openxmlformats.org/officeDocument/2006/relationships/oleObject" Target="file:///\\MAX-fsrv.ad.syr.edu\leburman$\My%20Documents\Catastrophic%20Budget%20Failure\Syracuse%20Spring%202010\SupplementalData2009LTBO.xls" TargetMode="External"/></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20.xml"/><Relationship Id="rId1" Type="http://schemas.openxmlformats.org/officeDocument/2006/relationships/oleObject" Target="file:///\\MAX-fsrv.ad.syr.edu\leburman$\My%20Documents\Rivlin%20domenici%20commission\consumption%20taxes.xls" TargetMode="External"/></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21.xml"/><Relationship Id="rId1" Type="http://schemas.openxmlformats.org/officeDocument/2006/relationships/oleObject" Target="file:///C:\Users\len\Downloads\33717459.xls" TargetMode="External"/></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22.xml"/><Relationship Id="rId1" Type="http://schemas.openxmlformats.org/officeDocument/2006/relationships/oleObject" Target="file:///\\MAX-fsrv.ad.syr.edu\leburman$\My%20Documents\Tax%20Expenditures\Pew\GAO_DATAPOINTS_FOR_FISCAL_COMMISSION_RESPONSE_ON_TEs(1).xls" TargetMode="External"/></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23.xml"/><Relationship Id="rId1" Type="http://schemas.openxmlformats.org/officeDocument/2006/relationships/oleObject" Target="file:///\\MAX-fsrv.ad.syr.edu\leburman$\My%20Documents\Testimony\SFC%20091411\figures.xls" TargetMode="External"/></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24.xml"/><Relationship Id="rId1" Type="http://schemas.openxmlformats.org/officeDocument/2006/relationships/oleObject" Target="file:///\\MAX-fsrv.ad.syr.edu\leburman$\My%20Documents\Testimony\SFC%20091411\figures.xls" TargetMode="External"/></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25.xml"/><Relationship Id="rId1" Type="http://schemas.openxmlformats.org/officeDocument/2006/relationships/oleObject" Target="file:///\\MAX-fsrv.ad.syr.edu\leburman$\My%20Documents\Testimony\SFC%20091411\figures.xls" TargetMode="External"/></Relationships>
</file>

<file path=ppt/charts/_rels/chart27.xml.rels><?xml version="1.0" encoding="UTF-8" standalone="yes"?>
<Relationships xmlns="http://schemas.openxmlformats.org/package/2006/relationships"><Relationship Id="rId2" Type="http://schemas.openxmlformats.org/officeDocument/2006/relationships/chartUserShapes" Target="../drawings/drawing26.xml"/><Relationship Id="rId1" Type="http://schemas.openxmlformats.org/officeDocument/2006/relationships/oleObject" Target="file:///\\MAX-fsrv.ad.syr.edu\leburman$\My%20Documents\Testimony\SFC%20091411\figures.xls"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MAX-fsrv.ad.syr.edu\leburman$\My%20Documents\Catastrophic%20Budget%20Failure\updated%20figures.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MAX-fsrv.ad.syr.edu\leburman$\My%20Documents\Catastrophic%20Budget%20Failure\SimulationsforLen.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MAX-fsrv.ad.syr.edu\leburman$\My%20Documents\Catastrophic%20Budget%20Failure\SimulationsforLen.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MAX-fsrv.ad.syr.edu\leburman$\My%20Documents\Catastrophic%20Budget%20Failure\Syracuse%20Spring%202010\SupplementalData2009LTBO.xls" TargetMode="Externa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embeddings/oleObject2.bin"/><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MAX-fsrv.ad.syr.edu\leburman$\My%20Documents\Catastrophic%20Budget%20Failure\updated%20figures.xlsx" TargetMode="External"/><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MAX-fsrv.ad.syr.edu\leburman$\My%20Documents\Catastrophic%20Budget%20Failure\SimulationsforLe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409252669039148E-2"/>
          <c:y val="8.9005235602094265E-2"/>
          <c:w val="0.91459074733096057"/>
          <c:h val="0.74345549738219974"/>
        </c:manualLayout>
      </c:layout>
      <c:barChart>
        <c:barDir val="col"/>
        <c:grouping val="clustered"/>
        <c:varyColors val="0"/>
        <c:ser>
          <c:idx val="0"/>
          <c:order val="0"/>
          <c:spPr>
            <a:solidFill>
              <a:srgbClr val="FF0000"/>
            </a:solidFill>
          </c:spPr>
          <c:invertIfNegative val="0"/>
          <c:dLbls>
            <c:dLbl>
              <c:idx val="0"/>
              <c:layout/>
              <c:tx>
                <c:strRef>
                  <c:f>Sheet1!$C$3</c:f>
                  <c:strCache>
                    <c:ptCount val="1"/>
                    <c:pt idx="0">
                      <c:v>9.9% of GDP</c:v>
                    </c:pt>
                  </c:strCache>
                </c:strRef>
              </c:tx>
              <c:showLegendKey val="0"/>
              <c:showVal val="1"/>
              <c:showCatName val="0"/>
              <c:showSerName val="0"/>
              <c:showPercent val="0"/>
              <c:showBubbleSize val="0"/>
            </c:dLbl>
            <c:dLbl>
              <c:idx val="1"/>
              <c:layout/>
              <c:tx>
                <c:strRef>
                  <c:f>Sheet1!$C$4</c:f>
                  <c:strCache>
                    <c:ptCount val="1"/>
                    <c:pt idx="0">
                      <c:v>8.9%</c:v>
                    </c:pt>
                  </c:strCache>
                </c:strRef>
              </c:tx>
              <c:spPr>
                <a:noFill/>
                <a:ln w="25400">
                  <a:noFill/>
                </a:ln>
              </c:spPr>
              <c:txPr>
                <a:bodyPr/>
                <a:lstStyle/>
                <a:p>
                  <a:pPr>
                    <a:defRPr/>
                  </a:pPr>
                  <a:endParaRPr lang="en-US"/>
                </a:p>
              </c:txPr>
              <c:showLegendKey val="0"/>
              <c:showVal val="1"/>
              <c:showCatName val="0"/>
              <c:showSerName val="0"/>
              <c:showPercent val="0"/>
              <c:showBubbleSize val="0"/>
            </c:dLbl>
            <c:dLbl>
              <c:idx val="2"/>
              <c:layout/>
              <c:tx>
                <c:strRef>
                  <c:f>Sheet1!$C$5</c:f>
                  <c:strCache>
                    <c:ptCount val="1"/>
                    <c:pt idx="0">
                      <c:v>10.6%</c:v>
                    </c:pt>
                  </c:strCache>
                </c:strRef>
              </c:tx>
              <c:spPr>
                <a:noFill/>
                <a:ln w="25400">
                  <a:noFill/>
                </a:ln>
              </c:spPr>
              <c:txPr>
                <a:bodyPr/>
                <a:lstStyle/>
                <a:p>
                  <a:pPr>
                    <a:defRPr/>
                  </a:pPr>
                  <a:endParaRPr lang="en-US"/>
                </a:p>
              </c:txPr>
              <c:showLegendKey val="0"/>
              <c:showVal val="1"/>
              <c:showCatName val="0"/>
              <c:showSerName val="0"/>
              <c:showPercent val="0"/>
              <c:showBubbleSize val="0"/>
            </c:dLbl>
            <c:dLbl>
              <c:idx val="3"/>
              <c:layout/>
              <c:tx>
                <c:strRef>
                  <c:f>Sheet1!$C$6</c:f>
                  <c:strCache>
                    <c:ptCount val="1"/>
                    <c:pt idx="0">
                      <c:v>6.9%</c:v>
                    </c:pt>
                  </c:strCache>
                </c:strRef>
              </c:tx>
              <c:spPr>
                <a:noFill/>
                <a:ln w="25400">
                  <a:noFill/>
                </a:ln>
              </c:spPr>
              <c:txPr>
                <a:bodyPr/>
                <a:lstStyle/>
                <a:p>
                  <a:pPr>
                    <a:defRPr/>
                  </a:pPr>
                  <a:endParaRPr lang="en-US"/>
                </a:p>
              </c:txPr>
              <c:showLegendKey val="0"/>
              <c:showVal val="1"/>
              <c:showCatName val="0"/>
              <c:showSerName val="0"/>
              <c:showPercent val="0"/>
              <c:showBubbleSize val="0"/>
            </c:dLbl>
            <c:dLbl>
              <c:idx val="4"/>
              <c:layout/>
              <c:tx>
                <c:strRef>
                  <c:f>Sheet1!$C$7</c:f>
                  <c:strCache>
                    <c:ptCount val="1"/>
                    <c:pt idx="0">
                      <c:v>5.1%</c:v>
                    </c:pt>
                  </c:strCache>
                </c:strRef>
              </c:tx>
              <c:spPr>
                <a:noFill/>
                <a:ln w="25400">
                  <a:noFill/>
                </a:ln>
              </c:spPr>
              <c:txPr>
                <a:bodyPr/>
                <a:lstStyle/>
                <a:p>
                  <a:pPr>
                    <a:defRPr/>
                  </a:pPr>
                  <a:endParaRPr lang="en-US"/>
                </a:p>
              </c:txPr>
              <c:showLegendKey val="0"/>
              <c:showVal val="1"/>
              <c:showCatName val="0"/>
              <c:showSerName val="0"/>
              <c:showPercent val="0"/>
              <c:showBubbleSize val="0"/>
            </c:dLbl>
            <c:dLbl>
              <c:idx val="5"/>
              <c:layout/>
              <c:tx>
                <c:strRef>
                  <c:f>Sheet1!$C$8</c:f>
                  <c:strCache>
                    <c:ptCount val="1"/>
                    <c:pt idx="0">
                      <c:v>4.3%</c:v>
                    </c:pt>
                  </c:strCache>
                </c:strRef>
              </c:tx>
              <c:spPr>
                <a:noFill/>
                <a:ln w="25400">
                  <a:noFill/>
                </a:ln>
              </c:spPr>
              <c:txPr>
                <a:bodyPr/>
                <a:lstStyle/>
                <a:p>
                  <a:pPr>
                    <a:defRPr/>
                  </a:pPr>
                  <a:endParaRPr lang="en-US"/>
                </a:p>
              </c:txPr>
              <c:showLegendKey val="0"/>
              <c:showVal val="1"/>
              <c:showCatName val="0"/>
              <c:showSerName val="0"/>
              <c:showPercent val="0"/>
              <c:showBubbleSize val="0"/>
            </c:dLbl>
            <c:dLbl>
              <c:idx val="6"/>
              <c:layout/>
              <c:tx>
                <c:strRef>
                  <c:f>Sheet1!$C$9</c:f>
                  <c:strCache>
                    <c:ptCount val="1"/>
                    <c:pt idx="0">
                      <c:v>4.5%</c:v>
                    </c:pt>
                  </c:strCache>
                </c:strRef>
              </c:tx>
              <c:spPr>
                <a:noFill/>
                <a:ln w="25400">
                  <a:noFill/>
                </a:ln>
              </c:spPr>
              <c:txPr>
                <a:bodyPr/>
                <a:lstStyle/>
                <a:p>
                  <a:pPr>
                    <a:defRPr/>
                  </a:pPr>
                  <a:endParaRPr lang="en-US"/>
                </a:p>
              </c:txPr>
              <c:showLegendKey val="0"/>
              <c:showVal val="1"/>
              <c:showCatName val="0"/>
              <c:showSerName val="0"/>
              <c:showPercent val="0"/>
              <c:showBubbleSize val="0"/>
            </c:dLbl>
            <c:dLbl>
              <c:idx val="7"/>
              <c:layout/>
              <c:tx>
                <c:strRef>
                  <c:f>Sheet1!$C$10</c:f>
                  <c:strCache>
                    <c:ptCount val="1"/>
                    <c:pt idx="0">
                      <c:v>4.7%</c:v>
                    </c:pt>
                  </c:strCache>
                </c:strRef>
              </c:tx>
              <c:spPr>
                <a:noFill/>
                <a:ln w="25400">
                  <a:noFill/>
                </a:ln>
              </c:spPr>
              <c:txPr>
                <a:bodyPr/>
                <a:lstStyle/>
                <a:p>
                  <a:pPr>
                    <a:defRPr/>
                  </a:pPr>
                  <a:endParaRPr lang="en-US"/>
                </a:p>
              </c:txPr>
              <c:showLegendKey val="0"/>
              <c:showVal val="1"/>
              <c:showCatName val="0"/>
              <c:showSerName val="0"/>
              <c:showPercent val="0"/>
              <c:showBubbleSize val="0"/>
            </c:dLbl>
            <c:dLbl>
              <c:idx val="8"/>
              <c:layout/>
              <c:tx>
                <c:strRef>
                  <c:f>Sheet1!$C$11</c:f>
                  <c:strCache>
                    <c:ptCount val="1"/>
                    <c:pt idx="0">
                      <c:v>4.3%</c:v>
                    </c:pt>
                  </c:strCache>
                </c:strRef>
              </c:tx>
              <c:spPr>
                <a:noFill/>
                <a:ln w="25400">
                  <a:noFill/>
                </a:ln>
              </c:spPr>
              <c:txPr>
                <a:bodyPr/>
                <a:lstStyle/>
                <a:p>
                  <a:pPr>
                    <a:defRPr/>
                  </a:pPr>
                  <a:endParaRPr lang="en-US"/>
                </a:p>
              </c:txPr>
              <c:showLegendKey val="0"/>
              <c:showVal val="1"/>
              <c:showCatName val="0"/>
              <c:showSerName val="0"/>
              <c:showPercent val="0"/>
              <c:showBubbleSize val="0"/>
            </c:dLbl>
            <c:dLbl>
              <c:idx val="9"/>
              <c:layout/>
              <c:tx>
                <c:strRef>
                  <c:f>Sheet1!$C$12</c:f>
                  <c:strCache>
                    <c:ptCount val="1"/>
                    <c:pt idx="0">
                      <c:v>4.1%</c:v>
                    </c:pt>
                  </c:strCache>
                </c:strRef>
              </c:tx>
              <c:spPr>
                <a:noFill/>
                <a:ln w="25400">
                  <a:noFill/>
                </a:ln>
              </c:spPr>
              <c:txPr>
                <a:bodyPr/>
                <a:lstStyle/>
                <a:p>
                  <a:pPr>
                    <a:defRPr/>
                  </a:pPr>
                  <a:endParaRPr lang="en-US"/>
                </a:p>
              </c:txPr>
              <c:showLegendKey val="0"/>
              <c:showVal val="1"/>
              <c:showCatName val="0"/>
              <c:showSerName val="0"/>
              <c:showPercent val="0"/>
              <c:showBubbleSize val="0"/>
            </c:dLbl>
            <c:dLbl>
              <c:idx val="10"/>
              <c:layout/>
              <c:tx>
                <c:strRef>
                  <c:f>Sheet1!$C$13</c:f>
                  <c:strCache>
                    <c:ptCount val="1"/>
                    <c:pt idx="0">
                      <c:v>4.2%</c:v>
                    </c:pt>
                  </c:strCache>
                </c:strRef>
              </c:tx>
              <c:spPr>
                <a:noFill/>
                <a:ln w="25400">
                  <a:noFill/>
                </a:ln>
              </c:spPr>
              <c:txPr>
                <a:bodyPr/>
                <a:lstStyle/>
                <a:p>
                  <a:pPr>
                    <a:defRPr/>
                  </a:pPr>
                  <a:endParaRPr lang="en-US"/>
                </a:p>
              </c:txPr>
              <c:showLegendKey val="0"/>
              <c:showVal val="1"/>
              <c:showCatName val="0"/>
              <c:showSerName val="0"/>
              <c:showPercent val="0"/>
              <c:showBubbleSize val="0"/>
            </c:dLbl>
            <c:dLbl>
              <c:idx val="11"/>
              <c:layout/>
              <c:tx>
                <c:strRef>
                  <c:f>Sheet1!$C$14</c:f>
                  <c:strCache>
                    <c:ptCount val="1"/>
                    <c:pt idx="0">
                      <c:v>4.4%</c:v>
                    </c:pt>
                  </c:strCache>
                </c:strRef>
              </c:tx>
              <c:spPr>
                <a:noFill/>
                <a:ln w="25400">
                  <a:noFill/>
                </a:ln>
              </c:spPr>
              <c:txPr>
                <a:bodyPr/>
                <a:lstStyle/>
                <a:p>
                  <a:pPr>
                    <a:defRPr/>
                  </a:pPr>
                  <a:endParaRPr lang="en-US"/>
                </a:p>
              </c:txPr>
              <c:showLegendKey val="0"/>
              <c:showVal val="1"/>
              <c:showCatName val="0"/>
              <c:showSerName val="0"/>
              <c:showPercent val="0"/>
              <c:showBubbleSize val="0"/>
            </c:dLbl>
            <c:dLbl>
              <c:idx val="12"/>
              <c:layout/>
              <c:tx>
                <c:rich>
                  <a:bodyPr/>
                  <a:lstStyle/>
                  <a:p>
                    <a:r>
                      <a:rPr lang="en-US"/>
                      <a:t>4.5%</a:t>
                    </a:r>
                  </a:p>
                </c:rich>
              </c:tx>
              <c:showLegendKey val="0"/>
              <c:showVal val="1"/>
              <c:showCatName val="0"/>
              <c:showSerName val="0"/>
              <c:showPercent val="0"/>
              <c:showBubbleSize val="0"/>
            </c:dLbl>
            <c:spPr>
              <a:noFill/>
              <a:ln w="25400">
                <a:noFill/>
              </a:ln>
            </c:spPr>
            <c:showLegendKey val="0"/>
            <c:showVal val="1"/>
            <c:showCatName val="0"/>
            <c:showSerName val="0"/>
            <c:showPercent val="0"/>
            <c:showBubbleSize val="0"/>
            <c:showLeaderLines val="0"/>
          </c:dLbls>
          <c:cat>
            <c:numRef>
              <c:f>Sheet1!$B$16:$N$16</c:f>
              <c:numCache>
                <c:formatCode>General</c:formatCode>
                <c:ptCount val="13"/>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numCache>
            </c:numRef>
          </c:cat>
          <c:val>
            <c:numRef>
              <c:f>Sheet1!$B$19:$N$19</c:f>
              <c:numCache>
                <c:formatCode>#,##0</c:formatCode>
                <c:ptCount val="13"/>
                <c:pt idx="0">
                  <c:v>-1413</c:v>
                </c:pt>
                <c:pt idx="1">
                  <c:v>-1293</c:v>
                </c:pt>
                <c:pt idx="2">
                  <c:v>-1597</c:v>
                </c:pt>
                <c:pt idx="3">
                  <c:v>-1090</c:v>
                </c:pt>
                <c:pt idx="4">
                  <c:v>-846</c:v>
                </c:pt>
                <c:pt idx="5">
                  <c:v>-770</c:v>
                </c:pt>
                <c:pt idx="6">
                  <c:v>-841</c:v>
                </c:pt>
                <c:pt idx="7">
                  <c:v>-938</c:v>
                </c:pt>
                <c:pt idx="8">
                  <c:v>-890</c:v>
                </c:pt>
                <c:pt idx="9">
                  <c:v>-891</c:v>
                </c:pt>
                <c:pt idx="10">
                  <c:v>-960</c:v>
                </c:pt>
                <c:pt idx="11">
                  <c:v>-1045</c:v>
                </c:pt>
                <c:pt idx="12">
                  <c:v>-1116</c:v>
                </c:pt>
              </c:numCache>
            </c:numRef>
          </c:val>
        </c:ser>
        <c:dLbls>
          <c:showLegendKey val="0"/>
          <c:showVal val="1"/>
          <c:showCatName val="0"/>
          <c:showSerName val="0"/>
          <c:showPercent val="0"/>
          <c:showBubbleSize val="0"/>
        </c:dLbls>
        <c:gapWidth val="50"/>
        <c:axId val="37977088"/>
        <c:axId val="37991168"/>
      </c:barChart>
      <c:dateAx>
        <c:axId val="37977088"/>
        <c:scaling>
          <c:orientation val="minMax"/>
        </c:scaling>
        <c:delete val="0"/>
        <c:axPos val="b"/>
        <c:numFmt formatCode="0" sourceLinked="0"/>
        <c:majorTickMark val="out"/>
        <c:minorTickMark val="none"/>
        <c:tickLblPos val="low"/>
        <c:crossAx val="37991168"/>
        <c:crosses val="autoZero"/>
        <c:auto val="0"/>
        <c:lblOffset val="100"/>
        <c:baseTimeUnit val="days"/>
      </c:dateAx>
      <c:valAx>
        <c:axId val="37991168"/>
        <c:scaling>
          <c:orientation val="minMax"/>
        </c:scaling>
        <c:delete val="0"/>
        <c:axPos val="l"/>
        <c:majorGridlines>
          <c:spPr>
            <a:ln>
              <a:solidFill>
                <a:schemeClr val="bg2">
                  <a:lumMod val="90000"/>
                </a:schemeClr>
              </a:solidFill>
            </a:ln>
          </c:spPr>
        </c:majorGridlines>
        <c:numFmt formatCode="#,##0" sourceLinked="1"/>
        <c:majorTickMark val="out"/>
        <c:minorTickMark val="none"/>
        <c:tickLblPos val="nextTo"/>
        <c:spPr>
          <a:ln>
            <a:noFill/>
          </a:ln>
        </c:spPr>
        <c:txPr>
          <a:bodyPr/>
          <a:lstStyle/>
          <a:p>
            <a:pPr>
              <a:defRPr sz="1600"/>
            </a:pPr>
            <a:endParaRPr lang="en-US"/>
          </a:p>
        </c:txPr>
        <c:crossAx val="37977088"/>
        <c:crosses val="autoZero"/>
        <c:crossBetween val="between"/>
      </c:valAx>
    </c:plotArea>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Interest Plus Debt Service, Current Policy, 2010-2050</a:t>
            </a:r>
          </a:p>
        </c:rich>
      </c:tx>
      <c:layout/>
      <c:overlay val="0"/>
    </c:title>
    <c:autoTitleDeleted val="0"/>
    <c:plotArea>
      <c:layout/>
      <c:scatterChart>
        <c:scatterStyle val="lineMarker"/>
        <c:varyColors val="0"/>
        <c:ser>
          <c:idx val="4"/>
          <c:order val="0"/>
          <c:spPr>
            <a:ln>
              <a:solidFill>
                <a:schemeClr val="accent4">
                  <a:lumMod val="75000"/>
                </a:schemeClr>
              </a:solidFill>
            </a:ln>
          </c:spPr>
          <c:marker>
            <c:symbol val="none"/>
          </c:marker>
          <c:xVal>
            <c:numRef>
              <c:f>[SimulationsforLen.xlsx]Simulations!$A$6:$A$45</c:f>
              <c:numCache>
                <c:formatCode>General</c:formatCode>
                <c:ptCount val="40"/>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pt idx="36">
                  <c:v>2047</c:v>
                </c:pt>
                <c:pt idx="37">
                  <c:v>2048</c:v>
                </c:pt>
                <c:pt idx="38">
                  <c:v>2049</c:v>
                </c:pt>
                <c:pt idx="39">
                  <c:v>2050</c:v>
                </c:pt>
              </c:numCache>
            </c:numRef>
          </c:xVal>
          <c:yVal>
            <c:numRef>
              <c:f>[SimulationsforLen.xlsx]Simulations!$J$6:$J$45</c:f>
              <c:numCache>
                <c:formatCode>General</c:formatCode>
                <c:ptCount val="40"/>
                <c:pt idx="0">
                  <c:v>1.4268000000000001</c:v>
                </c:pt>
                <c:pt idx="1">
                  <c:v>1.6474</c:v>
                </c:pt>
                <c:pt idx="2">
                  <c:v>2.0579000000000001</c:v>
                </c:pt>
                <c:pt idx="3">
                  <c:v>2.4761000000000002</c:v>
                </c:pt>
                <c:pt idx="4">
                  <c:v>2.7913000000000001</c:v>
                </c:pt>
                <c:pt idx="5">
                  <c:v>3.1922999999999999</c:v>
                </c:pt>
                <c:pt idx="6">
                  <c:v>3.5830000000000002</c:v>
                </c:pt>
                <c:pt idx="7">
                  <c:v>3.9567999999999999</c:v>
                </c:pt>
                <c:pt idx="8">
                  <c:v>4.3034999999999997</c:v>
                </c:pt>
                <c:pt idx="9">
                  <c:v>4.6098999999999997</c:v>
                </c:pt>
                <c:pt idx="10">
                  <c:v>4.9263000000000003</c:v>
                </c:pt>
                <c:pt idx="11">
                  <c:v>5.2142999999999997</c:v>
                </c:pt>
                <c:pt idx="12">
                  <c:v>5.4965999999999999</c:v>
                </c:pt>
                <c:pt idx="13">
                  <c:v>5.7857000000000003</c:v>
                </c:pt>
                <c:pt idx="14">
                  <c:v>6.1256000000000004</c:v>
                </c:pt>
                <c:pt idx="15">
                  <c:v>6.4739000000000004</c:v>
                </c:pt>
                <c:pt idx="16">
                  <c:v>6.8242000000000003</c:v>
                </c:pt>
                <c:pt idx="17">
                  <c:v>7.1844999999999999</c:v>
                </c:pt>
                <c:pt idx="18">
                  <c:v>7.5705999999999998</c:v>
                </c:pt>
                <c:pt idx="19">
                  <c:v>7.9846000000000004</c:v>
                </c:pt>
                <c:pt idx="20">
                  <c:v>8.4164999999999992</c:v>
                </c:pt>
                <c:pt idx="21">
                  <c:v>8.8651999999999997</c:v>
                </c:pt>
                <c:pt idx="22">
                  <c:v>9.3411000000000008</c:v>
                </c:pt>
                <c:pt idx="23">
                  <c:v>9.8394999999999992</c:v>
                </c:pt>
                <c:pt idx="24">
                  <c:v>10.360099999999999</c:v>
                </c:pt>
                <c:pt idx="25">
                  <c:v>10.9057</c:v>
                </c:pt>
                <c:pt idx="26">
                  <c:v>11.479200000000001</c:v>
                </c:pt>
                <c:pt idx="27">
                  <c:v>12.075799999999999</c:v>
                </c:pt>
                <c:pt idx="28">
                  <c:v>12.702500000000001</c:v>
                </c:pt>
                <c:pt idx="29">
                  <c:v>13.359</c:v>
                </c:pt>
                <c:pt idx="30">
                  <c:v>14.053800000000001</c:v>
                </c:pt>
                <c:pt idx="31">
                  <c:v>14.7796</c:v>
                </c:pt>
                <c:pt idx="32">
                  <c:v>15.533300000000001</c:v>
                </c:pt>
                <c:pt idx="33">
                  <c:v>16.3201</c:v>
                </c:pt>
                <c:pt idx="34">
                  <c:v>17.145600000000002</c:v>
                </c:pt>
                <c:pt idx="35">
                  <c:v>18.014199999999999</c:v>
                </c:pt>
                <c:pt idx="36">
                  <c:v>18.940999999999999</c:v>
                </c:pt>
                <c:pt idx="37">
                  <c:v>19.929300000000001</c:v>
                </c:pt>
                <c:pt idx="38">
                  <c:v>20.983699999999999</c:v>
                </c:pt>
                <c:pt idx="39">
                  <c:v>22.123200000000001</c:v>
                </c:pt>
              </c:numCache>
            </c:numRef>
          </c:yVal>
          <c:smooth val="0"/>
        </c:ser>
        <c:ser>
          <c:idx val="1"/>
          <c:order val="1"/>
          <c:tx>
            <c:strRef>
              <c:f>[SimulationsforLen.xlsx]Simulations!$N$5</c:f>
              <c:strCache>
                <c:ptCount val="1"/>
              </c:strCache>
            </c:strRef>
          </c:tx>
          <c:spPr>
            <a:ln w="22225">
              <a:solidFill>
                <a:schemeClr val="bg1">
                  <a:lumMod val="50000"/>
                </a:schemeClr>
              </a:solidFill>
              <a:prstDash val="sysDash"/>
            </a:ln>
          </c:spPr>
          <c:marker>
            <c:symbol val="none"/>
          </c:marker>
          <c:xVal>
            <c:numRef>
              <c:f>[SimulationsforLen.xlsx]Simulations!$A$6:$A$45</c:f>
              <c:numCache>
                <c:formatCode>General</c:formatCode>
                <c:ptCount val="40"/>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pt idx="36">
                  <c:v>2047</c:v>
                </c:pt>
                <c:pt idx="37">
                  <c:v>2048</c:v>
                </c:pt>
                <c:pt idx="38">
                  <c:v>2049</c:v>
                </c:pt>
                <c:pt idx="39">
                  <c:v>2050</c:v>
                </c:pt>
              </c:numCache>
            </c:numRef>
          </c:xVal>
          <c:yVal>
            <c:numRef>
              <c:f>[SimulationsforLen.xlsx]Simulations!$N$6:$N$45</c:f>
              <c:numCache>
                <c:formatCode>General</c:formatCode>
                <c:ptCount val="40"/>
                <c:pt idx="0">
                  <c:v>18.899999999999999</c:v>
                </c:pt>
                <c:pt idx="1">
                  <c:v>18.899999999999999</c:v>
                </c:pt>
                <c:pt idx="2">
                  <c:v>18.899999999999999</c:v>
                </c:pt>
                <c:pt idx="3">
                  <c:v>18.899999999999999</c:v>
                </c:pt>
                <c:pt idx="4">
                  <c:v>18.899999999999999</c:v>
                </c:pt>
                <c:pt idx="5">
                  <c:v>18.899999999999999</c:v>
                </c:pt>
                <c:pt idx="6">
                  <c:v>18.899999999999999</c:v>
                </c:pt>
                <c:pt idx="7">
                  <c:v>18.899999999999999</c:v>
                </c:pt>
                <c:pt idx="8">
                  <c:v>18.899999999999999</c:v>
                </c:pt>
                <c:pt idx="9">
                  <c:v>18.899999999999999</c:v>
                </c:pt>
                <c:pt idx="10">
                  <c:v>18.899999999999999</c:v>
                </c:pt>
                <c:pt idx="11">
                  <c:v>18.899999999999999</c:v>
                </c:pt>
                <c:pt idx="12">
                  <c:v>18.899999999999999</c:v>
                </c:pt>
                <c:pt idx="13">
                  <c:v>18.899999999999999</c:v>
                </c:pt>
                <c:pt idx="14">
                  <c:v>18.899999999999999</c:v>
                </c:pt>
                <c:pt idx="15">
                  <c:v>18.899999999999999</c:v>
                </c:pt>
                <c:pt idx="16">
                  <c:v>18.899999999999999</c:v>
                </c:pt>
                <c:pt idx="17">
                  <c:v>18.899999999999999</c:v>
                </c:pt>
                <c:pt idx="18">
                  <c:v>18.899999999999999</c:v>
                </c:pt>
                <c:pt idx="19">
                  <c:v>18.899999999999999</c:v>
                </c:pt>
                <c:pt idx="20">
                  <c:v>18.899999999999999</c:v>
                </c:pt>
                <c:pt idx="21">
                  <c:v>18.899999999999999</c:v>
                </c:pt>
                <c:pt idx="22">
                  <c:v>18.899999999999999</c:v>
                </c:pt>
                <c:pt idx="23">
                  <c:v>18.899999999999999</c:v>
                </c:pt>
                <c:pt idx="24">
                  <c:v>18.899999999999999</c:v>
                </c:pt>
                <c:pt idx="25">
                  <c:v>18.899999999999999</c:v>
                </c:pt>
                <c:pt idx="26">
                  <c:v>18.899999999999999</c:v>
                </c:pt>
                <c:pt idx="27">
                  <c:v>18.899999999999999</c:v>
                </c:pt>
                <c:pt idx="28">
                  <c:v>18.899999999999999</c:v>
                </c:pt>
                <c:pt idx="29">
                  <c:v>18.899999999999999</c:v>
                </c:pt>
                <c:pt idx="30">
                  <c:v>18.899999999999999</c:v>
                </c:pt>
                <c:pt idx="31">
                  <c:v>18.899999999999999</c:v>
                </c:pt>
                <c:pt idx="32">
                  <c:v>18.899999999999999</c:v>
                </c:pt>
                <c:pt idx="33">
                  <c:v>18.899999999999999</c:v>
                </c:pt>
                <c:pt idx="34">
                  <c:v>18.899999999999999</c:v>
                </c:pt>
                <c:pt idx="35">
                  <c:v>18.899999999999999</c:v>
                </c:pt>
                <c:pt idx="36">
                  <c:v>18.899999999999999</c:v>
                </c:pt>
                <c:pt idx="37">
                  <c:v>18.899999999999999</c:v>
                </c:pt>
                <c:pt idx="38">
                  <c:v>18.899999999999999</c:v>
                </c:pt>
                <c:pt idx="39">
                  <c:v>18.899999999999999</c:v>
                </c:pt>
              </c:numCache>
            </c:numRef>
          </c:yVal>
          <c:smooth val="0"/>
        </c:ser>
        <c:ser>
          <c:idx val="0"/>
          <c:order val="2"/>
          <c:tx>
            <c:strRef>
              <c:f>[SimulationsforLen.xlsx]Simulations!$K$5</c:f>
              <c:strCache>
                <c:ptCount val="1"/>
              </c:strCache>
            </c:strRef>
          </c:tx>
          <c:spPr>
            <a:ln>
              <a:solidFill>
                <a:srgbClr val="FF0000"/>
              </a:solidFill>
            </a:ln>
          </c:spPr>
          <c:marker>
            <c:symbol val="none"/>
          </c:marker>
          <c:xVal>
            <c:numRef>
              <c:f>[SimulationsforLen.xlsx]Simulations!$A$6:$A$45</c:f>
              <c:numCache>
                <c:formatCode>General</c:formatCode>
                <c:ptCount val="40"/>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pt idx="36">
                  <c:v>2047</c:v>
                </c:pt>
                <c:pt idx="37">
                  <c:v>2048</c:v>
                </c:pt>
                <c:pt idx="38">
                  <c:v>2049</c:v>
                </c:pt>
                <c:pt idx="39">
                  <c:v>2050</c:v>
                </c:pt>
              </c:numCache>
            </c:numRef>
          </c:xVal>
          <c:yVal>
            <c:numRef>
              <c:f>[SimulationsforLen.xlsx]Simulations!$K$6:$K$45</c:f>
              <c:numCache>
                <c:formatCode>General</c:formatCode>
                <c:ptCount val="40"/>
                <c:pt idx="0">
                  <c:v>28.8017</c:v>
                </c:pt>
                <c:pt idx="1">
                  <c:v>25.428100000000001</c:v>
                </c:pt>
                <c:pt idx="2">
                  <c:v>25.0017</c:v>
                </c:pt>
                <c:pt idx="3">
                  <c:v>24.581399999999999</c:v>
                </c:pt>
                <c:pt idx="4">
                  <c:v>26.353100000000001</c:v>
                </c:pt>
                <c:pt idx="5">
                  <c:v>26.880700000000001</c:v>
                </c:pt>
                <c:pt idx="6">
                  <c:v>29.197400000000002</c:v>
                </c:pt>
                <c:pt idx="7">
                  <c:v>29.4754</c:v>
                </c:pt>
                <c:pt idx="8">
                  <c:v>31.645900000000001</c:v>
                </c:pt>
                <c:pt idx="9">
                  <c:v>33.653599999999997</c:v>
                </c:pt>
                <c:pt idx="10">
                  <c:v>34.463099999999997</c:v>
                </c:pt>
                <c:pt idx="11">
                  <c:v>36.041600000000003</c:v>
                </c:pt>
                <c:pt idx="12">
                  <c:v>37.632600000000004</c:v>
                </c:pt>
                <c:pt idx="13">
                  <c:v>39.320999999999998</c:v>
                </c:pt>
                <c:pt idx="14">
                  <c:v>41.498699999999999</c:v>
                </c:pt>
                <c:pt idx="15">
                  <c:v>43.336800000000004</c:v>
                </c:pt>
                <c:pt idx="16">
                  <c:v>45.448699999999995</c:v>
                </c:pt>
                <c:pt idx="17">
                  <c:v>47.824800000000003</c:v>
                </c:pt>
                <c:pt idx="18">
                  <c:v>50.374600000000001</c:v>
                </c:pt>
                <c:pt idx="19">
                  <c:v>52.788899999999998</c:v>
                </c:pt>
                <c:pt idx="20">
                  <c:v>55.339100000000002</c:v>
                </c:pt>
                <c:pt idx="21">
                  <c:v>58.110800000000005</c:v>
                </c:pt>
                <c:pt idx="22">
                  <c:v>60.933800000000005</c:v>
                </c:pt>
                <c:pt idx="23">
                  <c:v>63.900700000000001</c:v>
                </c:pt>
                <c:pt idx="24">
                  <c:v>66.998199999999997</c:v>
                </c:pt>
                <c:pt idx="25">
                  <c:v>70.295000000000002</c:v>
                </c:pt>
                <c:pt idx="26">
                  <c:v>73.648499999999999</c:v>
                </c:pt>
                <c:pt idx="27">
                  <c:v>77.225099999999998</c:v>
                </c:pt>
                <c:pt idx="28">
                  <c:v>80.995000000000005</c:v>
                </c:pt>
                <c:pt idx="29">
                  <c:v>85.08189999999999</c:v>
                </c:pt>
                <c:pt idx="30">
                  <c:v>88.862299999999991</c:v>
                </c:pt>
                <c:pt idx="31">
                  <c:v>92.896500000000003</c:v>
                </c:pt>
                <c:pt idx="32">
                  <c:v>97.110599999999991</c:v>
                </c:pt>
                <c:pt idx="33">
                  <c:v>101.4988</c:v>
                </c:pt>
                <c:pt idx="34">
                  <c:v>106.09820000000001</c:v>
                </c:pt>
                <c:pt idx="35">
                  <c:v>110.9982</c:v>
                </c:pt>
                <c:pt idx="36">
                  <c:v>116.10290000000001</c:v>
                </c:pt>
                <c:pt idx="37">
                  <c:v>121.4563</c:v>
                </c:pt>
                <c:pt idx="38">
                  <c:v>127.2306</c:v>
                </c:pt>
                <c:pt idx="39">
                  <c:v>133.30119999999999</c:v>
                </c:pt>
              </c:numCache>
            </c:numRef>
          </c:yVal>
          <c:smooth val="0"/>
        </c:ser>
        <c:dLbls>
          <c:showLegendKey val="0"/>
          <c:showVal val="0"/>
          <c:showCatName val="0"/>
          <c:showSerName val="0"/>
          <c:showPercent val="0"/>
          <c:showBubbleSize val="0"/>
        </c:dLbls>
        <c:axId val="38213504"/>
        <c:axId val="38215040"/>
      </c:scatterChart>
      <c:valAx>
        <c:axId val="38213504"/>
        <c:scaling>
          <c:orientation val="minMax"/>
          <c:max val="2050"/>
          <c:min val="2010"/>
        </c:scaling>
        <c:delete val="0"/>
        <c:axPos val="b"/>
        <c:numFmt formatCode="General" sourceLinked="1"/>
        <c:majorTickMark val="out"/>
        <c:minorTickMark val="none"/>
        <c:tickLblPos val="nextTo"/>
        <c:spPr>
          <a:ln>
            <a:solidFill>
              <a:schemeClr val="bg1">
                <a:lumMod val="85000"/>
              </a:schemeClr>
            </a:solidFill>
          </a:ln>
        </c:spPr>
        <c:crossAx val="38215040"/>
        <c:crosses val="autoZero"/>
        <c:crossBetween val="midCat"/>
      </c:valAx>
      <c:valAx>
        <c:axId val="38215040"/>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a:t>Percent of GDP</a:t>
                </a:r>
              </a:p>
            </c:rich>
          </c:tx>
          <c:layout/>
          <c:overlay val="0"/>
        </c:title>
        <c:numFmt formatCode="General" sourceLinked="1"/>
        <c:majorTickMark val="out"/>
        <c:minorTickMark val="none"/>
        <c:tickLblPos val="nextTo"/>
        <c:spPr>
          <a:ln>
            <a:noFill/>
          </a:ln>
        </c:spPr>
        <c:crossAx val="38213504"/>
        <c:crosses val="autoZero"/>
        <c:crossBetween val="midCat"/>
      </c:valAx>
      <c:spPr>
        <a:solidFill>
          <a:schemeClr val="accent1">
            <a:lumMod val="40000"/>
            <a:lumOff val="60000"/>
          </a:schemeClr>
        </a:solidFill>
      </c:spPr>
    </c:plotArea>
    <c:plotVisOnly val="1"/>
    <c:dispBlanksAs val="gap"/>
    <c:showDLblsOverMax val="0"/>
  </c:chart>
  <c:spPr>
    <a:solidFill>
      <a:schemeClr val="accent1">
        <a:lumMod val="40000"/>
        <a:lumOff val="60000"/>
      </a:schemeClr>
    </a:solidFill>
  </c:sp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a:t>Output and Unemployment, 2004-2017</a:t>
            </a:r>
          </a:p>
        </c:rich>
      </c:tx>
      <c:layout/>
      <c:overlay val="0"/>
    </c:title>
    <c:autoTitleDeleted val="0"/>
    <c:plotArea>
      <c:layout/>
      <c:lineChart>
        <c:grouping val="standard"/>
        <c:varyColors val="0"/>
        <c:ser>
          <c:idx val="0"/>
          <c:order val="0"/>
          <c:spPr>
            <a:ln w="38100">
              <a:solidFill>
                <a:schemeClr val="accent1"/>
              </a:solidFill>
            </a:ln>
          </c:spPr>
          <c:marker>
            <c:symbol val="none"/>
          </c:marker>
          <c:cat>
            <c:strRef>
              <c:f>'Fig. 2-1'!$A$106:$A$161</c:f>
              <c:strCache>
                <c:ptCount val="56"/>
                <c:pt idx="0">
                  <c:v>2004</c:v>
                </c:pt>
                <c:pt idx="1">
                  <c:v>2004Q2</c:v>
                </c:pt>
                <c:pt idx="2">
                  <c:v>2004Q3</c:v>
                </c:pt>
                <c:pt idx="3">
                  <c:v>2004Q4</c:v>
                </c:pt>
                <c:pt idx="4">
                  <c:v>2005</c:v>
                </c:pt>
                <c:pt idx="5">
                  <c:v>2005Q2</c:v>
                </c:pt>
                <c:pt idx="6">
                  <c:v>2005Q3</c:v>
                </c:pt>
                <c:pt idx="7">
                  <c:v>2005Q4</c:v>
                </c:pt>
                <c:pt idx="8">
                  <c:v>2006</c:v>
                </c:pt>
                <c:pt idx="9">
                  <c:v>2006Q2</c:v>
                </c:pt>
                <c:pt idx="10">
                  <c:v>2006Q3</c:v>
                </c:pt>
                <c:pt idx="11">
                  <c:v>2006Q4</c:v>
                </c:pt>
                <c:pt idx="12">
                  <c:v>2007</c:v>
                </c:pt>
                <c:pt idx="13">
                  <c:v>2007Q2</c:v>
                </c:pt>
                <c:pt idx="14">
                  <c:v>2007Q3</c:v>
                </c:pt>
                <c:pt idx="15">
                  <c:v>2007Q4</c:v>
                </c:pt>
                <c:pt idx="16">
                  <c:v>2008</c:v>
                </c:pt>
                <c:pt idx="17">
                  <c:v>2008Q2</c:v>
                </c:pt>
                <c:pt idx="18">
                  <c:v>2008Q3</c:v>
                </c:pt>
                <c:pt idx="19">
                  <c:v>2008Q4</c:v>
                </c:pt>
                <c:pt idx="20">
                  <c:v>2009</c:v>
                </c:pt>
                <c:pt idx="21">
                  <c:v>2009Q2</c:v>
                </c:pt>
                <c:pt idx="22">
                  <c:v>2009Q3</c:v>
                </c:pt>
                <c:pt idx="23">
                  <c:v>2009Q4</c:v>
                </c:pt>
                <c:pt idx="24">
                  <c:v>2010</c:v>
                </c:pt>
                <c:pt idx="25">
                  <c:v>2010Q2</c:v>
                </c:pt>
                <c:pt idx="26">
                  <c:v>2010Q3</c:v>
                </c:pt>
                <c:pt idx="27">
                  <c:v>2010Q4</c:v>
                </c:pt>
                <c:pt idx="28">
                  <c:v>2011</c:v>
                </c:pt>
                <c:pt idx="29">
                  <c:v>2011Q2</c:v>
                </c:pt>
                <c:pt idx="30">
                  <c:v>2011Q3</c:v>
                </c:pt>
                <c:pt idx="31">
                  <c:v>2011Q4</c:v>
                </c:pt>
                <c:pt idx="32">
                  <c:v>2012</c:v>
                </c:pt>
                <c:pt idx="33">
                  <c:v>2012Q2</c:v>
                </c:pt>
                <c:pt idx="34">
                  <c:v>2012Q3</c:v>
                </c:pt>
                <c:pt idx="35">
                  <c:v>2012Q4</c:v>
                </c:pt>
                <c:pt idx="36">
                  <c:v>2013</c:v>
                </c:pt>
                <c:pt idx="37">
                  <c:v>2013Q2</c:v>
                </c:pt>
                <c:pt idx="38">
                  <c:v>2013Q3</c:v>
                </c:pt>
                <c:pt idx="39">
                  <c:v>2013Q4</c:v>
                </c:pt>
                <c:pt idx="40">
                  <c:v>2014</c:v>
                </c:pt>
                <c:pt idx="41">
                  <c:v>2014Q2</c:v>
                </c:pt>
                <c:pt idx="42">
                  <c:v>2014Q3</c:v>
                </c:pt>
                <c:pt idx="43">
                  <c:v>2014Q4</c:v>
                </c:pt>
                <c:pt idx="44">
                  <c:v>2015</c:v>
                </c:pt>
                <c:pt idx="45">
                  <c:v>2015Q2</c:v>
                </c:pt>
                <c:pt idx="46">
                  <c:v>2015Q3</c:v>
                </c:pt>
                <c:pt idx="47">
                  <c:v>2015Q4</c:v>
                </c:pt>
                <c:pt idx="48">
                  <c:v>2016</c:v>
                </c:pt>
                <c:pt idx="49">
                  <c:v>2016Q2</c:v>
                </c:pt>
                <c:pt idx="50">
                  <c:v>2016Q3</c:v>
                </c:pt>
                <c:pt idx="51">
                  <c:v>2016Q4</c:v>
                </c:pt>
                <c:pt idx="52">
                  <c:v>2017</c:v>
                </c:pt>
                <c:pt idx="53">
                  <c:v>2017Q2</c:v>
                </c:pt>
                <c:pt idx="54">
                  <c:v>2017Q3</c:v>
                </c:pt>
                <c:pt idx="55">
                  <c:v>2017Q4</c:v>
                </c:pt>
              </c:strCache>
            </c:strRef>
          </c:cat>
          <c:val>
            <c:numRef>
              <c:f>'Fig. 2-1'!$B$106:$B$161</c:f>
              <c:numCache>
                <c:formatCode>0.0</c:formatCode>
                <c:ptCount val="56"/>
                <c:pt idx="0">
                  <c:v>12127.6</c:v>
                </c:pt>
                <c:pt idx="1">
                  <c:v>12213.8</c:v>
                </c:pt>
                <c:pt idx="2">
                  <c:v>12303.5</c:v>
                </c:pt>
                <c:pt idx="3">
                  <c:v>12410.3</c:v>
                </c:pt>
                <c:pt idx="4">
                  <c:v>12534.1</c:v>
                </c:pt>
                <c:pt idx="5">
                  <c:v>12587.5</c:v>
                </c:pt>
                <c:pt idx="6">
                  <c:v>12683.2</c:v>
                </c:pt>
                <c:pt idx="7">
                  <c:v>12748.7</c:v>
                </c:pt>
                <c:pt idx="8">
                  <c:v>12915.9</c:v>
                </c:pt>
                <c:pt idx="9">
                  <c:v>12962.5</c:v>
                </c:pt>
                <c:pt idx="10">
                  <c:v>12965.9</c:v>
                </c:pt>
                <c:pt idx="11">
                  <c:v>13060.7</c:v>
                </c:pt>
                <c:pt idx="12">
                  <c:v>13089.3</c:v>
                </c:pt>
                <c:pt idx="13">
                  <c:v>13194.1</c:v>
                </c:pt>
                <c:pt idx="14">
                  <c:v>13268.5</c:v>
                </c:pt>
                <c:pt idx="15">
                  <c:v>13363.5</c:v>
                </c:pt>
                <c:pt idx="16">
                  <c:v>13339.2</c:v>
                </c:pt>
                <c:pt idx="17">
                  <c:v>13359</c:v>
                </c:pt>
                <c:pt idx="18">
                  <c:v>13223.5</c:v>
                </c:pt>
                <c:pt idx="19">
                  <c:v>12993.7</c:v>
                </c:pt>
                <c:pt idx="20">
                  <c:v>12832.6</c:v>
                </c:pt>
                <c:pt idx="21">
                  <c:v>12810</c:v>
                </c:pt>
                <c:pt idx="22">
                  <c:v>12860.8</c:v>
                </c:pt>
                <c:pt idx="23">
                  <c:v>13019</c:v>
                </c:pt>
                <c:pt idx="24">
                  <c:v>13138.8</c:v>
                </c:pt>
                <c:pt idx="25">
                  <c:v>13194.9</c:v>
                </c:pt>
                <c:pt idx="26">
                  <c:v>13278.5</c:v>
                </c:pt>
                <c:pt idx="27">
                  <c:v>13341.660608</c:v>
                </c:pt>
                <c:pt idx="28">
                  <c:v>13441.673118000001</c:v>
                </c:pt>
                <c:pt idx="29">
                  <c:v>13535.305331</c:v>
                </c:pt>
                <c:pt idx="30">
                  <c:v>13644.447058</c:v>
                </c:pt>
                <c:pt idx="31">
                  <c:v>13755.604291</c:v>
                </c:pt>
                <c:pt idx="32">
                  <c:v>13873.117826</c:v>
                </c:pt>
                <c:pt idx="33">
                  <c:v>13993.741265000001</c:v>
                </c:pt>
                <c:pt idx="34">
                  <c:v>14071.886127</c:v>
                </c:pt>
                <c:pt idx="35">
                  <c:v>14146.615844</c:v>
                </c:pt>
                <c:pt idx="36">
                  <c:v>14301.915094</c:v>
                </c:pt>
                <c:pt idx="37">
                  <c:v>14380.652053</c:v>
                </c:pt>
                <c:pt idx="38">
                  <c:v>14500.064713</c:v>
                </c:pt>
                <c:pt idx="39">
                  <c:v>14638.849466</c:v>
                </c:pt>
                <c:pt idx="40">
                  <c:v>14762.566092999999</c:v>
                </c:pt>
                <c:pt idx="41">
                  <c:v>14915.603834</c:v>
                </c:pt>
                <c:pt idx="42">
                  <c:v>15024.256036000001</c:v>
                </c:pt>
                <c:pt idx="43">
                  <c:v>15167.171313999999</c:v>
                </c:pt>
                <c:pt idx="44">
                  <c:v>15317.415526000001</c:v>
                </c:pt>
                <c:pt idx="45">
                  <c:v>15461.6626</c:v>
                </c:pt>
                <c:pt idx="46">
                  <c:v>15602.129944</c:v>
                </c:pt>
                <c:pt idx="47">
                  <c:v>15741.373181000001</c:v>
                </c:pt>
                <c:pt idx="48">
                  <c:v>15847.657322999999</c:v>
                </c:pt>
                <c:pt idx="49">
                  <c:v>15950.349980999999</c:v>
                </c:pt>
                <c:pt idx="50">
                  <c:v>16055.944331000001</c:v>
                </c:pt>
                <c:pt idx="51">
                  <c:v>16155.491386</c:v>
                </c:pt>
                <c:pt idx="52">
                  <c:v>16256.33892</c:v>
                </c:pt>
                <c:pt idx="53">
                  <c:v>16356.530869</c:v>
                </c:pt>
                <c:pt idx="54">
                  <c:v>16456.358800999998</c:v>
                </c:pt>
                <c:pt idx="55">
                  <c:v>16555.740565</c:v>
                </c:pt>
              </c:numCache>
            </c:numRef>
          </c:val>
          <c:smooth val="0"/>
        </c:ser>
        <c:ser>
          <c:idx val="1"/>
          <c:order val="1"/>
          <c:spPr>
            <a:ln w="38100">
              <a:solidFill>
                <a:sysClr val="windowText" lastClr="000000"/>
              </a:solidFill>
              <a:prstDash val="sysDash"/>
            </a:ln>
          </c:spPr>
          <c:marker>
            <c:symbol val="none"/>
          </c:marker>
          <c:cat>
            <c:strRef>
              <c:f>'Fig. 2-1'!$A$106:$A$161</c:f>
              <c:strCache>
                <c:ptCount val="56"/>
                <c:pt idx="0">
                  <c:v>2004</c:v>
                </c:pt>
                <c:pt idx="1">
                  <c:v>2004Q2</c:v>
                </c:pt>
                <c:pt idx="2">
                  <c:v>2004Q3</c:v>
                </c:pt>
                <c:pt idx="3">
                  <c:v>2004Q4</c:v>
                </c:pt>
                <c:pt idx="4">
                  <c:v>2005</c:v>
                </c:pt>
                <c:pt idx="5">
                  <c:v>2005Q2</c:v>
                </c:pt>
                <c:pt idx="6">
                  <c:v>2005Q3</c:v>
                </c:pt>
                <c:pt idx="7">
                  <c:v>2005Q4</c:v>
                </c:pt>
                <c:pt idx="8">
                  <c:v>2006</c:v>
                </c:pt>
                <c:pt idx="9">
                  <c:v>2006Q2</c:v>
                </c:pt>
                <c:pt idx="10">
                  <c:v>2006Q3</c:v>
                </c:pt>
                <c:pt idx="11">
                  <c:v>2006Q4</c:v>
                </c:pt>
                <c:pt idx="12">
                  <c:v>2007</c:v>
                </c:pt>
                <c:pt idx="13">
                  <c:v>2007Q2</c:v>
                </c:pt>
                <c:pt idx="14">
                  <c:v>2007Q3</c:v>
                </c:pt>
                <c:pt idx="15">
                  <c:v>2007Q4</c:v>
                </c:pt>
                <c:pt idx="16">
                  <c:v>2008</c:v>
                </c:pt>
                <c:pt idx="17">
                  <c:v>2008Q2</c:v>
                </c:pt>
                <c:pt idx="18">
                  <c:v>2008Q3</c:v>
                </c:pt>
                <c:pt idx="19">
                  <c:v>2008Q4</c:v>
                </c:pt>
                <c:pt idx="20">
                  <c:v>2009</c:v>
                </c:pt>
                <c:pt idx="21">
                  <c:v>2009Q2</c:v>
                </c:pt>
                <c:pt idx="22">
                  <c:v>2009Q3</c:v>
                </c:pt>
                <c:pt idx="23">
                  <c:v>2009Q4</c:v>
                </c:pt>
                <c:pt idx="24">
                  <c:v>2010</c:v>
                </c:pt>
                <c:pt idx="25">
                  <c:v>2010Q2</c:v>
                </c:pt>
                <c:pt idx="26">
                  <c:v>2010Q3</c:v>
                </c:pt>
                <c:pt idx="27">
                  <c:v>2010Q4</c:v>
                </c:pt>
                <c:pt idx="28">
                  <c:v>2011</c:v>
                </c:pt>
                <c:pt idx="29">
                  <c:v>2011Q2</c:v>
                </c:pt>
                <c:pt idx="30">
                  <c:v>2011Q3</c:v>
                </c:pt>
                <c:pt idx="31">
                  <c:v>2011Q4</c:v>
                </c:pt>
                <c:pt idx="32">
                  <c:v>2012</c:v>
                </c:pt>
                <c:pt idx="33">
                  <c:v>2012Q2</c:v>
                </c:pt>
                <c:pt idx="34">
                  <c:v>2012Q3</c:v>
                </c:pt>
                <c:pt idx="35">
                  <c:v>2012Q4</c:v>
                </c:pt>
                <c:pt idx="36">
                  <c:v>2013</c:v>
                </c:pt>
                <c:pt idx="37">
                  <c:v>2013Q2</c:v>
                </c:pt>
                <c:pt idx="38">
                  <c:v>2013Q3</c:v>
                </c:pt>
                <c:pt idx="39">
                  <c:v>2013Q4</c:v>
                </c:pt>
                <c:pt idx="40">
                  <c:v>2014</c:v>
                </c:pt>
                <c:pt idx="41">
                  <c:v>2014Q2</c:v>
                </c:pt>
                <c:pt idx="42">
                  <c:v>2014Q3</c:v>
                </c:pt>
                <c:pt idx="43">
                  <c:v>2014Q4</c:v>
                </c:pt>
                <c:pt idx="44">
                  <c:v>2015</c:v>
                </c:pt>
                <c:pt idx="45">
                  <c:v>2015Q2</c:v>
                </c:pt>
                <c:pt idx="46">
                  <c:v>2015Q3</c:v>
                </c:pt>
                <c:pt idx="47">
                  <c:v>2015Q4</c:v>
                </c:pt>
                <c:pt idx="48">
                  <c:v>2016</c:v>
                </c:pt>
                <c:pt idx="49">
                  <c:v>2016Q2</c:v>
                </c:pt>
                <c:pt idx="50">
                  <c:v>2016Q3</c:v>
                </c:pt>
                <c:pt idx="51">
                  <c:v>2016Q4</c:v>
                </c:pt>
                <c:pt idx="52">
                  <c:v>2017</c:v>
                </c:pt>
                <c:pt idx="53">
                  <c:v>2017Q2</c:v>
                </c:pt>
                <c:pt idx="54">
                  <c:v>2017Q3</c:v>
                </c:pt>
                <c:pt idx="55">
                  <c:v>2017Q4</c:v>
                </c:pt>
              </c:strCache>
            </c:strRef>
          </c:cat>
          <c:val>
            <c:numRef>
              <c:f>'Fig. 2-1'!$C$106:$C$161</c:f>
              <c:numCache>
                <c:formatCode>0.0</c:formatCode>
                <c:ptCount val="56"/>
                <c:pt idx="0">
                  <c:v>12184.768185000001</c:v>
                </c:pt>
                <c:pt idx="1">
                  <c:v>12257.083154</c:v>
                </c:pt>
                <c:pt idx="2">
                  <c:v>12328.071373000001</c:v>
                </c:pt>
                <c:pt idx="3">
                  <c:v>12398.388637</c:v>
                </c:pt>
                <c:pt idx="4">
                  <c:v>12469.069244</c:v>
                </c:pt>
                <c:pt idx="5">
                  <c:v>12539.967723</c:v>
                </c:pt>
                <c:pt idx="6">
                  <c:v>12611.68815</c:v>
                </c:pt>
                <c:pt idx="7">
                  <c:v>12684.594607000001</c:v>
                </c:pt>
                <c:pt idx="8">
                  <c:v>12758.943359999999</c:v>
                </c:pt>
                <c:pt idx="9">
                  <c:v>12835.187341999999</c:v>
                </c:pt>
                <c:pt idx="10">
                  <c:v>12912.972092</c:v>
                </c:pt>
                <c:pt idx="11">
                  <c:v>12992.089948999999</c:v>
                </c:pt>
                <c:pt idx="12">
                  <c:v>13072.394340999999</c:v>
                </c:pt>
                <c:pt idx="13">
                  <c:v>13153.131957</c:v>
                </c:pt>
                <c:pt idx="14">
                  <c:v>13233.895586000001</c:v>
                </c:pt>
                <c:pt idx="15">
                  <c:v>13314.142540000001</c:v>
                </c:pt>
                <c:pt idx="16">
                  <c:v>13393.046477</c:v>
                </c:pt>
                <c:pt idx="17">
                  <c:v>13471.218204999999</c:v>
                </c:pt>
                <c:pt idx="18">
                  <c:v>13547.077415</c:v>
                </c:pt>
                <c:pt idx="19">
                  <c:v>13619.895736</c:v>
                </c:pt>
                <c:pt idx="20">
                  <c:v>13689.205115999999</c:v>
                </c:pt>
                <c:pt idx="21">
                  <c:v>13753.105339</c:v>
                </c:pt>
                <c:pt idx="22">
                  <c:v>13813.714927999999</c:v>
                </c:pt>
                <c:pt idx="23">
                  <c:v>13871.972296</c:v>
                </c:pt>
                <c:pt idx="24">
                  <c:v>13928.22005</c:v>
                </c:pt>
                <c:pt idx="25">
                  <c:v>13985.768955</c:v>
                </c:pt>
                <c:pt idx="26">
                  <c:v>14044.693243</c:v>
                </c:pt>
                <c:pt idx="27">
                  <c:v>14109.789381000001</c:v>
                </c:pt>
                <c:pt idx="28">
                  <c:v>14178.34043</c:v>
                </c:pt>
                <c:pt idx="29">
                  <c:v>14247.175588</c:v>
                </c:pt>
                <c:pt idx="30">
                  <c:v>14316.846097</c:v>
                </c:pt>
                <c:pt idx="31">
                  <c:v>14386.882734000001</c:v>
                </c:pt>
                <c:pt idx="32">
                  <c:v>14455.144206999999</c:v>
                </c:pt>
                <c:pt idx="33">
                  <c:v>14524.543138999999</c:v>
                </c:pt>
                <c:pt idx="34">
                  <c:v>14595.639493000001</c:v>
                </c:pt>
                <c:pt idx="35">
                  <c:v>14669.263461</c:v>
                </c:pt>
                <c:pt idx="36">
                  <c:v>14747.239890000001</c:v>
                </c:pt>
                <c:pt idx="37">
                  <c:v>14828.593269000001</c:v>
                </c:pt>
                <c:pt idx="38">
                  <c:v>14913.048199000001</c:v>
                </c:pt>
                <c:pt idx="39">
                  <c:v>15000.297726000001</c:v>
                </c:pt>
                <c:pt idx="40">
                  <c:v>15089.700429</c:v>
                </c:pt>
                <c:pt idx="41">
                  <c:v>15181.306183000001</c:v>
                </c:pt>
                <c:pt idx="42">
                  <c:v>15274.670376</c:v>
                </c:pt>
                <c:pt idx="43">
                  <c:v>15369.436183</c:v>
                </c:pt>
                <c:pt idx="44">
                  <c:v>15465.180378999999</c:v>
                </c:pt>
                <c:pt idx="45">
                  <c:v>15561.494831</c:v>
                </c:pt>
                <c:pt idx="46">
                  <c:v>15658.563458000001</c:v>
                </c:pt>
                <c:pt idx="47">
                  <c:v>15756.353462999999</c:v>
                </c:pt>
                <c:pt idx="48">
                  <c:v>15854.759706999999</c:v>
                </c:pt>
                <c:pt idx="49">
                  <c:v>15954.263628000001</c:v>
                </c:pt>
                <c:pt idx="50">
                  <c:v>16054.286641000001</c:v>
                </c:pt>
                <c:pt idx="51">
                  <c:v>16154.605109</c:v>
                </c:pt>
                <c:pt idx="52">
                  <c:v>16255.241171</c:v>
                </c:pt>
                <c:pt idx="53">
                  <c:v>16355.275912999999</c:v>
                </c:pt>
                <c:pt idx="54">
                  <c:v>16454.905605</c:v>
                </c:pt>
                <c:pt idx="55">
                  <c:v>16554.064987000002</c:v>
                </c:pt>
              </c:numCache>
            </c:numRef>
          </c:val>
          <c:smooth val="0"/>
        </c:ser>
        <c:dLbls>
          <c:showLegendKey val="0"/>
          <c:showVal val="0"/>
          <c:showCatName val="0"/>
          <c:showSerName val="0"/>
          <c:showPercent val="0"/>
          <c:showBubbleSize val="0"/>
        </c:dLbls>
        <c:marker val="1"/>
        <c:smooth val="0"/>
        <c:axId val="38312960"/>
        <c:axId val="38318848"/>
      </c:lineChart>
      <c:lineChart>
        <c:grouping val="standard"/>
        <c:varyColors val="0"/>
        <c:ser>
          <c:idx val="2"/>
          <c:order val="2"/>
          <c:spPr>
            <a:ln w="38100">
              <a:solidFill>
                <a:schemeClr val="accent4"/>
              </a:solidFill>
            </a:ln>
          </c:spPr>
          <c:marker>
            <c:symbol val="none"/>
          </c:marker>
          <c:val>
            <c:numRef>
              <c:f>'Fig. 2-2'!$B$105:$B$160</c:f>
              <c:numCache>
                <c:formatCode>0.0</c:formatCode>
                <c:ptCount val="56"/>
                <c:pt idx="0">
                  <c:v>5.7</c:v>
                </c:pt>
                <c:pt idx="1">
                  <c:v>5.6</c:v>
                </c:pt>
                <c:pt idx="2">
                  <c:v>5.4333330000000002</c:v>
                </c:pt>
                <c:pt idx="3">
                  <c:v>5.4333330000000002</c:v>
                </c:pt>
                <c:pt idx="4">
                  <c:v>5.3</c:v>
                </c:pt>
                <c:pt idx="5">
                  <c:v>5.0999999999999996</c:v>
                </c:pt>
                <c:pt idx="6">
                  <c:v>4.9666670000000002</c:v>
                </c:pt>
                <c:pt idx="7">
                  <c:v>4.9666670000000002</c:v>
                </c:pt>
                <c:pt idx="8">
                  <c:v>4.733333</c:v>
                </c:pt>
                <c:pt idx="9">
                  <c:v>4.6333330000000004</c:v>
                </c:pt>
                <c:pt idx="10">
                  <c:v>4.6333330000000004</c:v>
                </c:pt>
                <c:pt idx="11">
                  <c:v>4.4333330000000002</c:v>
                </c:pt>
                <c:pt idx="12">
                  <c:v>4.5</c:v>
                </c:pt>
                <c:pt idx="13">
                  <c:v>4.5</c:v>
                </c:pt>
                <c:pt idx="14">
                  <c:v>4.6666670000000003</c:v>
                </c:pt>
                <c:pt idx="15">
                  <c:v>4.8</c:v>
                </c:pt>
                <c:pt idx="16">
                  <c:v>4.9666670000000002</c:v>
                </c:pt>
                <c:pt idx="17">
                  <c:v>5.3</c:v>
                </c:pt>
                <c:pt idx="18">
                  <c:v>6.0333329999999998</c:v>
                </c:pt>
                <c:pt idx="19">
                  <c:v>6.9</c:v>
                </c:pt>
                <c:pt idx="20">
                  <c:v>8.1999999999999993</c:v>
                </c:pt>
                <c:pt idx="21">
                  <c:v>9.266667</c:v>
                </c:pt>
                <c:pt idx="22">
                  <c:v>9.6666670000000003</c:v>
                </c:pt>
                <c:pt idx="23">
                  <c:v>9.9666669999999993</c:v>
                </c:pt>
                <c:pt idx="24">
                  <c:v>9.6999999999999993</c:v>
                </c:pt>
                <c:pt idx="25">
                  <c:v>9.6333330000000004</c:v>
                </c:pt>
                <c:pt idx="26">
                  <c:v>9.5666670000000007</c:v>
                </c:pt>
                <c:pt idx="27">
                  <c:v>9.6333330000000004</c:v>
                </c:pt>
                <c:pt idx="28">
                  <c:v>9.6533850000000001</c:v>
                </c:pt>
                <c:pt idx="29">
                  <c:v>9.5278460000000003</c:v>
                </c:pt>
                <c:pt idx="30">
                  <c:v>9.3538949999999996</c:v>
                </c:pt>
                <c:pt idx="31">
                  <c:v>9.1501640000000002</c:v>
                </c:pt>
                <c:pt idx="32">
                  <c:v>8.8702919999999992</c:v>
                </c:pt>
                <c:pt idx="33">
                  <c:v>8.4599250000000001</c:v>
                </c:pt>
                <c:pt idx="34">
                  <c:v>8.2476680000000009</c:v>
                </c:pt>
                <c:pt idx="35">
                  <c:v>8.1574069999999992</c:v>
                </c:pt>
                <c:pt idx="36">
                  <c:v>7.9028289999999997</c:v>
                </c:pt>
                <c:pt idx="37">
                  <c:v>7.7136610000000001</c:v>
                </c:pt>
                <c:pt idx="38">
                  <c:v>7.5481509999999998</c:v>
                </c:pt>
                <c:pt idx="39">
                  <c:v>7.3594039999999996</c:v>
                </c:pt>
                <c:pt idx="40">
                  <c:v>7.1782760000000003</c:v>
                </c:pt>
                <c:pt idx="41">
                  <c:v>6.9514930000000001</c:v>
                </c:pt>
                <c:pt idx="42">
                  <c:v>6.72959</c:v>
                </c:pt>
                <c:pt idx="43">
                  <c:v>6.465484</c:v>
                </c:pt>
                <c:pt idx="44">
                  <c:v>6.2454169999999998</c:v>
                </c:pt>
                <c:pt idx="45">
                  <c:v>6.0039629999999997</c:v>
                </c:pt>
                <c:pt idx="46">
                  <c:v>5.7889699999999999</c:v>
                </c:pt>
                <c:pt idx="47">
                  <c:v>5.5475180000000002</c:v>
                </c:pt>
                <c:pt idx="48">
                  <c:v>5.3996420000000001</c:v>
                </c:pt>
                <c:pt idx="49">
                  <c:v>5.331213</c:v>
                </c:pt>
                <c:pt idx="50">
                  <c:v>5.2880609999999999</c:v>
                </c:pt>
                <c:pt idx="51">
                  <c:v>5.2675869999999998</c:v>
                </c:pt>
                <c:pt idx="52">
                  <c:v>5.2581800000000003</c:v>
                </c:pt>
                <c:pt idx="53">
                  <c:v>5.2536379999999996</c:v>
                </c:pt>
                <c:pt idx="54">
                  <c:v>5.2508179999999998</c:v>
                </c:pt>
                <c:pt idx="55">
                  <c:v>5.2487560000000002</c:v>
                </c:pt>
              </c:numCache>
            </c:numRef>
          </c:val>
          <c:smooth val="0"/>
        </c:ser>
        <c:dLbls>
          <c:showLegendKey val="0"/>
          <c:showVal val="0"/>
          <c:showCatName val="0"/>
          <c:showSerName val="0"/>
          <c:showPercent val="0"/>
          <c:showBubbleSize val="0"/>
        </c:dLbls>
        <c:marker val="1"/>
        <c:smooth val="0"/>
        <c:axId val="38331136"/>
        <c:axId val="38320768"/>
      </c:lineChart>
      <c:catAx>
        <c:axId val="38312960"/>
        <c:scaling>
          <c:orientation val="minMax"/>
        </c:scaling>
        <c:delete val="0"/>
        <c:axPos val="b"/>
        <c:majorTickMark val="out"/>
        <c:minorTickMark val="none"/>
        <c:tickLblPos val="nextTo"/>
        <c:crossAx val="38318848"/>
        <c:crosses val="autoZero"/>
        <c:auto val="1"/>
        <c:lblAlgn val="ctr"/>
        <c:lblOffset val="100"/>
        <c:tickLblSkip val="4"/>
        <c:noMultiLvlLbl val="0"/>
      </c:catAx>
      <c:valAx>
        <c:axId val="38318848"/>
        <c:scaling>
          <c:orientation val="minMax"/>
          <c:min val="10000"/>
        </c:scaling>
        <c:delete val="0"/>
        <c:axPos val="l"/>
        <c:majorGridlines>
          <c:spPr>
            <a:ln w="6350">
              <a:solidFill>
                <a:schemeClr val="bg1">
                  <a:lumMod val="75000"/>
                </a:schemeClr>
              </a:solidFill>
            </a:ln>
          </c:spPr>
        </c:majorGridlines>
        <c:title>
          <c:tx>
            <c:rich>
              <a:bodyPr rot="-5400000" vert="horz"/>
              <a:lstStyle/>
              <a:p>
                <a:pPr>
                  <a:defRPr/>
                </a:pPr>
                <a:r>
                  <a:rPr lang="en-US"/>
                  <a:t>Real GDP (2005</a:t>
                </a:r>
                <a:r>
                  <a:rPr lang="en-US" baseline="0"/>
                  <a:t> dollars)</a:t>
                </a:r>
                <a:endParaRPr lang="en-US"/>
              </a:p>
            </c:rich>
          </c:tx>
          <c:layout/>
          <c:overlay val="0"/>
        </c:title>
        <c:numFmt formatCode="0.0" sourceLinked="1"/>
        <c:majorTickMark val="out"/>
        <c:minorTickMark val="none"/>
        <c:tickLblPos val="nextTo"/>
        <c:crossAx val="38312960"/>
        <c:crosses val="autoZero"/>
        <c:crossBetween val="between"/>
      </c:valAx>
      <c:valAx>
        <c:axId val="38320768"/>
        <c:scaling>
          <c:orientation val="minMax"/>
        </c:scaling>
        <c:delete val="0"/>
        <c:axPos val="r"/>
        <c:title>
          <c:tx>
            <c:rich>
              <a:bodyPr rot="-5400000" vert="horz"/>
              <a:lstStyle/>
              <a:p>
                <a:pPr>
                  <a:defRPr/>
                </a:pPr>
                <a:r>
                  <a:rPr lang="en-US"/>
                  <a:t>Unemployment Rate (percent)</a:t>
                </a:r>
              </a:p>
            </c:rich>
          </c:tx>
          <c:layout/>
          <c:overlay val="0"/>
        </c:title>
        <c:numFmt formatCode="0.0" sourceLinked="1"/>
        <c:majorTickMark val="out"/>
        <c:minorTickMark val="none"/>
        <c:tickLblPos val="nextTo"/>
        <c:crossAx val="38331136"/>
        <c:crosses val="max"/>
        <c:crossBetween val="between"/>
      </c:valAx>
      <c:catAx>
        <c:axId val="38331136"/>
        <c:scaling>
          <c:orientation val="minMax"/>
        </c:scaling>
        <c:delete val="1"/>
        <c:axPos val="b"/>
        <c:majorTickMark val="out"/>
        <c:minorTickMark val="none"/>
        <c:tickLblPos val="nextTo"/>
        <c:crossAx val="38320768"/>
        <c:crosses val="autoZero"/>
        <c:auto val="1"/>
        <c:lblAlgn val="ctr"/>
        <c:lblOffset val="100"/>
        <c:noMultiLvlLbl val="0"/>
      </c:catAx>
    </c:plotArea>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baseline="0"/>
              <a:t>Real GDP under </a:t>
            </a:r>
            <a:r>
              <a:rPr lang="en-US" sz="1600"/>
              <a:t>Illustrative </a:t>
            </a:r>
            <a:r>
              <a:rPr lang="en-US" sz="1600" baseline="0"/>
              <a:t>Policies</a:t>
            </a:r>
            <a:endParaRPr lang="en-US" sz="1600"/>
          </a:p>
        </c:rich>
      </c:tx>
      <c:layout/>
      <c:overlay val="0"/>
    </c:title>
    <c:autoTitleDeleted val="0"/>
    <c:plotArea>
      <c:layout/>
      <c:lineChart>
        <c:grouping val="standard"/>
        <c:varyColors val="0"/>
        <c:ser>
          <c:idx val="0"/>
          <c:order val="0"/>
          <c:spPr>
            <a:ln>
              <a:solidFill>
                <a:schemeClr val="accent1"/>
              </a:solidFill>
            </a:ln>
          </c:spPr>
          <c:marker>
            <c:symbol val="none"/>
          </c:marker>
          <c:cat>
            <c:strRef>
              <c:f>'Fig. 2-1'!$A$114:$A$161</c:f>
              <c:strCache>
                <c:ptCount val="48"/>
                <c:pt idx="0">
                  <c:v>2006</c:v>
                </c:pt>
                <c:pt idx="1">
                  <c:v>2006Q2</c:v>
                </c:pt>
                <c:pt idx="2">
                  <c:v>2006Q3</c:v>
                </c:pt>
                <c:pt idx="3">
                  <c:v>2006Q4</c:v>
                </c:pt>
                <c:pt idx="4">
                  <c:v>2007</c:v>
                </c:pt>
                <c:pt idx="5">
                  <c:v>2007Q2</c:v>
                </c:pt>
                <c:pt idx="6">
                  <c:v>2007Q3</c:v>
                </c:pt>
                <c:pt idx="7">
                  <c:v>2007Q4</c:v>
                </c:pt>
                <c:pt idx="8">
                  <c:v>2008</c:v>
                </c:pt>
                <c:pt idx="9">
                  <c:v>2008Q2</c:v>
                </c:pt>
                <c:pt idx="10">
                  <c:v>2008Q3</c:v>
                </c:pt>
                <c:pt idx="11">
                  <c:v>2008Q4</c:v>
                </c:pt>
                <c:pt idx="12">
                  <c:v>2009</c:v>
                </c:pt>
                <c:pt idx="13">
                  <c:v>2009Q2</c:v>
                </c:pt>
                <c:pt idx="14">
                  <c:v>2009Q3</c:v>
                </c:pt>
                <c:pt idx="15">
                  <c:v>2009Q4</c:v>
                </c:pt>
                <c:pt idx="16">
                  <c:v>2010</c:v>
                </c:pt>
                <c:pt idx="17">
                  <c:v>2010Q2</c:v>
                </c:pt>
                <c:pt idx="18">
                  <c:v>2010Q3</c:v>
                </c:pt>
                <c:pt idx="19">
                  <c:v>2010Q4</c:v>
                </c:pt>
                <c:pt idx="20">
                  <c:v>2011</c:v>
                </c:pt>
                <c:pt idx="21">
                  <c:v>2011Q2</c:v>
                </c:pt>
                <c:pt idx="22">
                  <c:v>2011Q3</c:v>
                </c:pt>
                <c:pt idx="23">
                  <c:v>2011Q4</c:v>
                </c:pt>
                <c:pt idx="24">
                  <c:v>2012</c:v>
                </c:pt>
                <c:pt idx="25">
                  <c:v>2012Q2</c:v>
                </c:pt>
                <c:pt idx="26">
                  <c:v>2012Q3</c:v>
                </c:pt>
                <c:pt idx="27">
                  <c:v>2012Q4</c:v>
                </c:pt>
                <c:pt idx="28">
                  <c:v>2013</c:v>
                </c:pt>
                <c:pt idx="29">
                  <c:v>2013Q2</c:v>
                </c:pt>
                <c:pt idx="30">
                  <c:v>2013Q3</c:v>
                </c:pt>
                <c:pt idx="31">
                  <c:v>2013Q4</c:v>
                </c:pt>
                <c:pt idx="32">
                  <c:v>2014</c:v>
                </c:pt>
                <c:pt idx="33">
                  <c:v>2014Q2</c:v>
                </c:pt>
                <c:pt idx="34">
                  <c:v>2014Q3</c:v>
                </c:pt>
                <c:pt idx="35">
                  <c:v>2014Q4</c:v>
                </c:pt>
                <c:pt idx="36">
                  <c:v>2015</c:v>
                </c:pt>
                <c:pt idx="37">
                  <c:v>2015Q2</c:v>
                </c:pt>
                <c:pt idx="38">
                  <c:v>2015Q3</c:v>
                </c:pt>
                <c:pt idx="39">
                  <c:v>2015Q4</c:v>
                </c:pt>
                <c:pt idx="40">
                  <c:v>2016</c:v>
                </c:pt>
                <c:pt idx="41">
                  <c:v>2016Q2</c:v>
                </c:pt>
                <c:pt idx="42">
                  <c:v>2016Q3</c:v>
                </c:pt>
                <c:pt idx="43">
                  <c:v>2016Q4</c:v>
                </c:pt>
                <c:pt idx="44">
                  <c:v>2017</c:v>
                </c:pt>
                <c:pt idx="45">
                  <c:v>2017Q2</c:v>
                </c:pt>
                <c:pt idx="46">
                  <c:v>2017Q3</c:v>
                </c:pt>
                <c:pt idx="47">
                  <c:v>2017Q4</c:v>
                </c:pt>
              </c:strCache>
            </c:strRef>
          </c:cat>
          <c:val>
            <c:numRef>
              <c:f>'Fig. 2-1'!$B$114:$B$161</c:f>
              <c:numCache>
                <c:formatCode>0.0</c:formatCode>
                <c:ptCount val="48"/>
                <c:pt idx="0">
                  <c:v>12915.9</c:v>
                </c:pt>
                <c:pt idx="1">
                  <c:v>12962.5</c:v>
                </c:pt>
                <c:pt idx="2">
                  <c:v>12965.9</c:v>
                </c:pt>
                <c:pt idx="3">
                  <c:v>13060.7</c:v>
                </c:pt>
                <c:pt idx="4">
                  <c:v>13089.3</c:v>
                </c:pt>
                <c:pt idx="5">
                  <c:v>13194.1</c:v>
                </c:pt>
                <c:pt idx="6">
                  <c:v>13268.5</c:v>
                </c:pt>
                <c:pt idx="7">
                  <c:v>13363.5</c:v>
                </c:pt>
                <c:pt idx="8">
                  <c:v>13339.2</c:v>
                </c:pt>
                <c:pt idx="9">
                  <c:v>13359</c:v>
                </c:pt>
                <c:pt idx="10">
                  <c:v>13223.5</c:v>
                </c:pt>
                <c:pt idx="11">
                  <c:v>12993.7</c:v>
                </c:pt>
                <c:pt idx="12">
                  <c:v>12832.6</c:v>
                </c:pt>
                <c:pt idx="13">
                  <c:v>12810</c:v>
                </c:pt>
                <c:pt idx="14">
                  <c:v>12860.8</c:v>
                </c:pt>
                <c:pt idx="15">
                  <c:v>13019</c:v>
                </c:pt>
                <c:pt idx="16">
                  <c:v>13138.8</c:v>
                </c:pt>
                <c:pt idx="17">
                  <c:v>13194.9</c:v>
                </c:pt>
                <c:pt idx="18">
                  <c:v>13278.5</c:v>
                </c:pt>
                <c:pt idx="19">
                  <c:v>13341.660608</c:v>
                </c:pt>
                <c:pt idx="20">
                  <c:v>13441.673118000001</c:v>
                </c:pt>
                <c:pt idx="21">
                  <c:v>13535.305331</c:v>
                </c:pt>
                <c:pt idx="22">
                  <c:v>13644.447058</c:v>
                </c:pt>
                <c:pt idx="23">
                  <c:v>13755.604291</c:v>
                </c:pt>
                <c:pt idx="24">
                  <c:v>13873.117826</c:v>
                </c:pt>
                <c:pt idx="25">
                  <c:v>13993.741265000001</c:v>
                </c:pt>
                <c:pt idx="26">
                  <c:v>14071.886127</c:v>
                </c:pt>
                <c:pt idx="27">
                  <c:v>14146.615844</c:v>
                </c:pt>
                <c:pt idx="28">
                  <c:v>14301.915094</c:v>
                </c:pt>
                <c:pt idx="29">
                  <c:v>14380.652053</c:v>
                </c:pt>
                <c:pt idx="30">
                  <c:v>14500.064713</c:v>
                </c:pt>
                <c:pt idx="31">
                  <c:v>14638.849466</c:v>
                </c:pt>
                <c:pt idx="32">
                  <c:v>14762.566092999999</c:v>
                </c:pt>
                <c:pt idx="33">
                  <c:v>14915.603834</c:v>
                </c:pt>
                <c:pt idx="34">
                  <c:v>15024.256036000001</c:v>
                </c:pt>
                <c:pt idx="35">
                  <c:v>15167.171313999999</c:v>
                </c:pt>
                <c:pt idx="36">
                  <c:v>15317.415526000001</c:v>
                </c:pt>
                <c:pt idx="37">
                  <c:v>15461.6626</c:v>
                </c:pt>
                <c:pt idx="38">
                  <c:v>15602.129944</c:v>
                </c:pt>
                <c:pt idx="39">
                  <c:v>15741.373181000001</c:v>
                </c:pt>
                <c:pt idx="40">
                  <c:v>15847.657322999999</c:v>
                </c:pt>
                <c:pt idx="41">
                  <c:v>15950.349980999999</c:v>
                </c:pt>
                <c:pt idx="42">
                  <c:v>16055.944331000001</c:v>
                </c:pt>
                <c:pt idx="43">
                  <c:v>16155.491386</c:v>
                </c:pt>
                <c:pt idx="44">
                  <c:v>16256.33892</c:v>
                </c:pt>
                <c:pt idx="45">
                  <c:v>16356.530869</c:v>
                </c:pt>
                <c:pt idx="46">
                  <c:v>16456.358800999998</c:v>
                </c:pt>
                <c:pt idx="47">
                  <c:v>16555.740565</c:v>
                </c:pt>
              </c:numCache>
            </c:numRef>
          </c:val>
          <c:smooth val="0"/>
        </c:ser>
        <c:ser>
          <c:idx val="1"/>
          <c:order val="1"/>
          <c:spPr>
            <a:ln>
              <a:solidFill>
                <a:sysClr val="windowText" lastClr="000000"/>
              </a:solidFill>
              <a:prstDash val="sysDash"/>
            </a:ln>
          </c:spPr>
          <c:marker>
            <c:symbol val="none"/>
          </c:marker>
          <c:cat>
            <c:strRef>
              <c:f>'Fig. 2-1'!$A$114:$A$161</c:f>
              <c:strCache>
                <c:ptCount val="48"/>
                <c:pt idx="0">
                  <c:v>2006</c:v>
                </c:pt>
                <c:pt idx="1">
                  <c:v>2006Q2</c:v>
                </c:pt>
                <c:pt idx="2">
                  <c:v>2006Q3</c:v>
                </c:pt>
                <c:pt idx="3">
                  <c:v>2006Q4</c:v>
                </c:pt>
                <c:pt idx="4">
                  <c:v>2007</c:v>
                </c:pt>
                <c:pt idx="5">
                  <c:v>2007Q2</c:v>
                </c:pt>
                <c:pt idx="6">
                  <c:v>2007Q3</c:v>
                </c:pt>
                <c:pt idx="7">
                  <c:v>2007Q4</c:v>
                </c:pt>
                <c:pt idx="8">
                  <c:v>2008</c:v>
                </c:pt>
                <c:pt idx="9">
                  <c:v>2008Q2</c:v>
                </c:pt>
                <c:pt idx="10">
                  <c:v>2008Q3</c:v>
                </c:pt>
                <c:pt idx="11">
                  <c:v>2008Q4</c:v>
                </c:pt>
                <c:pt idx="12">
                  <c:v>2009</c:v>
                </c:pt>
                <c:pt idx="13">
                  <c:v>2009Q2</c:v>
                </c:pt>
                <c:pt idx="14">
                  <c:v>2009Q3</c:v>
                </c:pt>
                <c:pt idx="15">
                  <c:v>2009Q4</c:v>
                </c:pt>
                <c:pt idx="16">
                  <c:v>2010</c:v>
                </c:pt>
                <c:pt idx="17">
                  <c:v>2010Q2</c:v>
                </c:pt>
                <c:pt idx="18">
                  <c:v>2010Q3</c:v>
                </c:pt>
                <c:pt idx="19">
                  <c:v>2010Q4</c:v>
                </c:pt>
                <c:pt idx="20">
                  <c:v>2011</c:v>
                </c:pt>
                <c:pt idx="21">
                  <c:v>2011Q2</c:v>
                </c:pt>
                <c:pt idx="22">
                  <c:v>2011Q3</c:v>
                </c:pt>
                <c:pt idx="23">
                  <c:v>2011Q4</c:v>
                </c:pt>
                <c:pt idx="24">
                  <c:v>2012</c:v>
                </c:pt>
                <c:pt idx="25">
                  <c:v>2012Q2</c:v>
                </c:pt>
                <c:pt idx="26">
                  <c:v>2012Q3</c:v>
                </c:pt>
                <c:pt idx="27">
                  <c:v>2012Q4</c:v>
                </c:pt>
                <c:pt idx="28">
                  <c:v>2013</c:v>
                </c:pt>
                <c:pt idx="29">
                  <c:v>2013Q2</c:v>
                </c:pt>
                <c:pt idx="30">
                  <c:v>2013Q3</c:v>
                </c:pt>
                <c:pt idx="31">
                  <c:v>2013Q4</c:v>
                </c:pt>
                <c:pt idx="32">
                  <c:v>2014</c:v>
                </c:pt>
                <c:pt idx="33">
                  <c:v>2014Q2</c:v>
                </c:pt>
                <c:pt idx="34">
                  <c:v>2014Q3</c:v>
                </c:pt>
                <c:pt idx="35">
                  <c:v>2014Q4</c:v>
                </c:pt>
                <c:pt idx="36">
                  <c:v>2015</c:v>
                </c:pt>
                <c:pt idx="37">
                  <c:v>2015Q2</c:v>
                </c:pt>
                <c:pt idx="38">
                  <c:v>2015Q3</c:v>
                </c:pt>
                <c:pt idx="39">
                  <c:v>2015Q4</c:v>
                </c:pt>
                <c:pt idx="40">
                  <c:v>2016</c:v>
                </c:pt>
                <c:pt idx="41">
                  <c:v>2016Q2</c:v>
                </c:pt>
                <c:pt idx="42">
                  <c:v>2016Q3</c:v>
                </c:pt>
                <c:pt idx="43">
                  <c:v>2016Q4</c:v>
                </c:pt>
                <c:pt idx="44">
                  <c:v>2017</c:v>
                </c:pt>
                <c:pt idx="45">
                  <c:v>2017Q2</c:v>
                </c:pt>
                <c:pt idx="46">
                  <c:v>2017Q3</c:v>
                </c:pt>
                <c:pt idx="47">
                  <c:v>2017Q4</c:v>
                </c:pt>
              </c:strCache>
            </c:strRef>
          </c:cat>
          <c:val>
            <c:numRef>
              <c:f>'Fig. 2-1'!$C$114:$C$161</c:f>
              <c:numCache>
                <c:formatCode>0.0</c:formatCode>
                <c:ptCount val="48"/>
                <c:pt idx="0">
                  <c:v>12758.943359999999</c:v>
                </c:pt>
                <c:pt idx="1">
                  <c:v>12835.187341999999</c:v>
                </c:pt>
                <c:pt idx="2">
                  <c:v>12912.972092</c:v>
                </c:pt>
                <c:pt idx="3">
                  <c:v>12992.089948999999</c:v>
                </c:pt>
                <c:pt idx="4">
                  <c:v>13072.394340999999</c:v>
                </c:pt>
                <c:pt idx="5">
                  <c:v>13153.131957</c:v>
                </c:pt>
                <c:pt idx="6">
                  <c:v>13233.895586000001</c:v>
                </c:pt>
                <c:pt idx="7">
                  <c:v>13314.142540000001</c:v>
                </c:pt>
                <c:pt idx="8">
                  <c:v>13393.046477</c:v>
                </c:pt>
                <c:pt idx="9">
                  <c:v>13471.218204999999</c:v>
                </c:pt>
                <c:pt idx="10">
                  <c:v>13547.077415</c:v>
                </c:pt>
                <c:pt idx="11">
                  <c:v>13619.895736</c:v>
                </c:pt>
                <c:pt idx="12">
                  <c:v>13689.205115999999</c:v>
                </c:pt>
                <c:pt idx="13">
                  <c:v>13753.105339</c:v>
                </c:pt>
                <c:pt idx="14">
                  <c:v>13813.714927999999</c:v>
                </c:pt>
                <c:pt idx="15">
                  <c:v>13871.972296</c:v>
                </c:pt>
                <c:pt idx="16">
                  <c:v>13928.22005</c:v>
                </c:pt>
                <c:pt idx="17">
                  <c:v>13985.768955</c:v>
                </c:pt>
                <c:pt idx="18">
                  <c:v>14044.693243</c:v>
                </c:pt>
                <c:pt idx="19">
                  <c:v>14109.789381000001</c:v>
                </c:pt>
                <c:pt idx="20">
                  <c:v>14178.34043</c:v>
                </c:pt>
                <c:pt idx="21">
                  <c:v>14247.175588</c:v>
                </c:pt>
                <c:pt idx="22">
                  <c:v>14316.846097</c:v>
                </c:pt>
                <c:pt idx="23">
                  <c:v>14386.882734000001</c:v>
                </c:pt>
                <c:pt idx="24">
                  <c:v>14455.144206999999</c:v>
                </c:pt>
                <c:pt idx="25">
                  <c:v>14524.543138999999</c:v>
                </c:pt>
                <c:pt idx="26">
                  <c:v>14595.639493000001</c:v>
                </c:pt>
                <c:pt idx="27">
                  <c:v>14669.263461</c:v>
                </c:pt>
                <c:pt idx="28">
                  <c:v>14747.239890000001</c:v>
                </c:pt>
                <c:pt idx="29">
                  <c:v>14828.593269000001</c:v>
                </c:pt>
                <c:pt idx="30">
                  <c:v>14913.048199000001</c:v>
                </c:pt>
                <c:pt idx="31">
                  <c:v>15000.297726000001</c:v>
                </c:pt>
                <c:pt idx="32">
                  <c:v>15089.700429</c:v>
                </c:pt>
                <c:pt idx="33">
                  <c:v>15181.306183000001</c:v>
                </c:pt>
                <c:pt idx="34">
                  <c:v>15274.670376</c:v>
                </c:pt>
                <c:pt idx="35">
                  <c:v>15369.436183</c:v>
                </c:pt>
                <c:pt idx="36">
                  <c:v>15465.180378999999</c:v>
                </c:pt>
                <c:pt idx="37">
                  <c:v>15561.494831</c:v>
                </c:pt>
                <c:pt idx="38">
                  <c:v>15658.563458000001</c:v>
                </c:pt>
                <c:pt idx="39">
                  <c:v>15756.353462999999</c:v>
                </c:pt>
                <c:pt idx="40">
                  <c:v>15854.759706999999</c:v>
                </c:pt>
                <c:pt idx="41">
                  <c:v>15954.263628000001</c:v>
                </c:pt>
                <c:pt idx="42">
                  <c:v>16054.286641000001</c:v>
                </c:pt>
                <c:pt idx="43">
                  <c:v>16154.605109</c:v>
                </c:pt>
                <c:pt idx="44">
                  <c:v>16255.241171</c:v>
                </c:pt>
                <c:pt idx="45">
                  <c:v>16355.275912999999</c:v>
                </c:pt>
                <c:pt idx="46">
                  <c:v>16454.905605</c:v>
                </c:pt>
                <c:pt idx="47">
                  <c:v>16554.064987000002</c:v>
                </c:pt>
              </c:numCache>
            </c:numRef>
          </c:val>
          <c:smooth val="0"/>
        </c:ser>
        <c:ser>
          <c:idx val="2"/>
          <c:order val="2"/>
          <c:spPr>
            <a:ln w="38100"/>
          </c:spPr>
          <c:marker>
            <c:symbol val="none"/>
          </c:marker>
          <c:cat>
            <c:strRef>
              <c:f>'Fig. 2-1'!$A$114:$A$161</c:f>
              <c:strCache>
                <c:ptCount val="48"/>
                <c:pt idx="0">
                  <c:v>2006</c:v>
                </c:pt>
                <c:pt idx="1">
                  <c:v>2006Q2</c:v>
                </c:pt>
                <c:pt idx="2">
                  <c:v>2006Q3</c:v>
                </c:pt>
                <c:pt idx="3">
                  <c:v>2006Q4</c:v>
                </c:pt>
                <c:pt idx="4">
                  <c:v>2007</c:v>
                </c:pt>
                <c:pt idx="5">
                  <c:v>2007Q2</c:v>
                </c:pt>
                <c:pt idx="6">
                  <c:v>2007Q3</c:v>
                </c:pt>
                <c:pt idx="7">
                  <c:v>2007Q4</c:v>
                </c:pt>
                <c:pt idx="8">
                  <c:v>2008</c:v>
                </c:pt>
                <c:pt idx="9">
                  <c:v>2008Q2</c:v>
                </c:pt>
                <c:pt idx="10">
                  <c:v>2008Q3</c:v>
                </c:pt>
                <c:pt idx="11">
                  <c:v>2008Q4</c:v>
                </c:pt>
                <c:pt idx="12">
                  <c:v>2009</c:v>
                </c:pt>
                <c:pt idx="13">
                  <c:v>2009Q2</c:v>
                </c:pt>
                <c:pt idx="14">
                  <c:v>2009Q3</c:v>
                </c:pt>
                <c:pt idx="15">
                  <c:v>2009Q4</c:v>
                </c:pt>
                <c:pt idx="16">
                  <c:v>2010</c:v>
                </c:pt>
                <c:pt idx="17">
                  <c:v>2010Q2</c:v>
                </c:pt>
                <c:pt idx="18">
                  <c:v>2010Q3</c:v>
                </c:pt>
                <c:pt idx="19">
                  <c:v>2010Q4</c:v>
                </c:pt>
                <c:pt idx="20">
                  <c:v>2011</c:v>
                </c:pt>
                <c:pt idx="21">
                  <c:v>2011Q2</c:v>
                </c:pt>
                <c:pt idx="22">
                  <c:v>2011Q3</c:v>
                </c:pt>
                <c:pt idx="23">
                  <c:v>2011Q4</c:v>
                </c:pt>
                <c:pt idx="24">
                  <c:v>2012</c:v>
                </c:pt>
                <c:pt idx="25">
                  <c:v>2012Q2</c:v>
                </c:pt>
                <c:pt idx="26">
                  <c:v>2012Q3</c:v>
                </c:pt>
                <c:pt idx="27">
                  <c:v>2012Q4</c:v>
                </c:pt>
                <c:pt idx="28">
                  <c:v>2013</c:v>
                </c:pt>
                <c:pt idx="29">
                  <c:v>2013Q2</c:v>
                </c:pt>
                <c:pt idx="30">
                  <c:v>2013Q3</c:v>
                </c:pt>
                <c:pt idx="31">
                  <c:v>2013Q4</c:v>
                </c:pt>
                <c:pt idx="32">
                  <c:v>2014</c:v>
                </c:pt>
                <c:pt idx="33">
                  <c:v>2014Q2</c:v>
                </c:pt>
                <c:pt idx="34">
                  <c:v>2014Q3</c:v>
                </c:pt>
                <c:pt idx="35">
                  <c:v>2014Q4</c:v>
                </c:pt>
                <c:pt idx="36">
                  <c:v>2015</c:v>
                </c:pt>
                <c:pt idx="37">
                  <c:v>2015Q2</c:v>
                </c:pt>
                <c:pt idx="38">
                  <c:v>2015Q3</c:v>
                </c:pt>
                <c:pt idx="39">
                  <c:v>2015Q4</c:v>
                </c:pt>
                <c:pt idx="40">
                  <c:v>2016</c:v>
                </c:pt>
                <c:pt idx="41">
                  <c:v>2016Q2</c:v>
                </c:pt>
                <c:pt idx="42">
                  <c:v>2016Q3</c:v>
                </c:pt>
                <c:pt idx="43">
                  <c:v>2016Q4</c:v>
                </c:pt>
                <c:pt idx="44">
                  <c:v>2017</c:v>
                </c:pt>
                <c:pt idx="45">
                  <c:v>2017Q2</c:v>
                </c:pt>
                <c:pt idx="46">
                  <c:v>2017Q3</c:v>
                </c:pt>
                <c:pt idx="47">
                  <c:v>2017Q4</c:v>
                </c:pt>
              </c:strCache>
            </c:strRef>
          </c:cat>
          <c:val>
            <c:numRef>
              <c:f>'Fig. 2-1'!$H$114:$H$161</c:f>
              <c:numCache>
                <c:formatCode>General</c:formatCode>
                <c:ptCount val="48"/>
                <c:pt idx="23" formatCode="0.0">
                  <c:v>13755.604291</c:v>
                </c:pt>
                <c:pt idx="24">
                  <c:v>13942.483415129998</c:v>
                </c:pt>
                <c:pt idx="25">
                  <c:v>14134.028521181623</c:v>
                </c:pt>
                <c:pt idx="26">
                  <c:v>14284.021569350287</c:v>
                </c:pt>
                <c:pt idx="27">
                  <c:v>14431.677235406152</c:v>
                </c:pt>
                <c:pt idx="28">
                  <c:v>14590.105843040341</c:v>
                </c:pt>
                <c:pt idx="29">
                  <c:v>14670.429391181882</c:v>
                </c:pt>
                <c:pt idx="30">
                  <c:v>14792.248276061846</c:v>
                </c:pt>
                <c:pt idx="31">
                  <c:v>14933.829611313913</c:v>
                </c:pt>
                <c:pt idx="32">
                  <c:v>15089.707467488459</c:v>
                </c:pt>
              </c:numCache>
            </c:numRef>
          </c:val>
          <c:smooth val="0"/>
        </c:ser>
        <c:ser>
          <c:idx val="3"/>
          <c:order val="3"/>
          <c:spPr>
            <a:ln w="38100">
              <a:solidFill>
                <a:srgbClr val="C00000"/>
              </a:solidFill>
            </a:ln>
          </c:spPr>
          <c:marker>
            <c:symbol val="none"/>
          </c:marker>
          <c:cat>
            <c:strRef>
              <c:f>'Fig. 2-1'!$A$114:$A$161</c:f>
              <c:strCache>
                <c:ptCount val="48"/>
                <c:pt idx="0">
                  <c:v>2006</c:v>
                </c:pt>
                <c:pt idx="1">
                  <c:v>2006Q2</c:v>
                </c:pt>
                <c:pt idx="2">
                  <c:v>2006Q3</c:v>
                </c:pt>
                <c:pt idx="3">
                  <c:v>2006Q4</c:v>
                </c:pt>
                <c:pt idx="4">
                  <c:v>2007</c:v>
                </c:pt>
                <c:pt idx="5">
                  <c:v>2007Q2</c:v>
                </c:pt>
                <c:pt idx="6">
                  <c:v>2007Q3</c:v>
                </c:pt>
                <c:pt idx="7">
                  <c:v>2007Q4</c:v>
                </c:pt>
                <c:pt idx="8">
                  <c:v>2008</c:v>
                </c:pt>
                <c:pt idx="9">
                  <c:v>2008Q2</c:v>
                </c:pt>
                <c:pt idx="10">
                  <c:v>2008Q3</c:v>
                </c:pt>
                <c:pt idx="11">
                  <c:v>2008Q4</c:v>
                </c:pt>
                <c:pt idx="12">
                  <c:v>2009</c:v>
                </c:pt>
                <c:pt idx="13">
                  <c:v>2009Q2</c:v>
                </c:pt>
                <c:pt idx="14">
                  <c:v>2009Q3</c:v>
                </c:pt>
                <c:pt idx="15">
                  <c:v>2009Q4</c:v>
                </c:pt>
                <c:pt idx="16">
                  <c:v>2010</c:v>
                </c:pt>
                <c:pt idx="17">
                  <c:v>2010Q2</c:v>
                </c:pt>
                <c:pt idx="18">
                  <c:v>2010Q3</c:v>
                </c:pt>
                <c:pt idx="19">
                  <c:v>2010Q4</c:v>
                </c:pt>
                <c:pt idx="20">
                  <c:v>2011</c:v>
                </c:pt>
                <c:pt idx="21">
                  <c:v>2011Q2</c:v>
                </c:pt>
                <c:pt idx="22">
                  <c:v>2011Q3</c:v>
                </c:pt>
                <c:pt idx="23">
                  <c:v>2011Q4</c:v>
                </c:pt>
                <c:pt idx="24">
                  <c:v>2012</c:v>
                </c:pt>
                <c:pt idx="25">
                  <c:v>2012Q2</c:v>
                </c:pt>
                <c:pt idx="26">
                  <c:v>2012Q3</c:v>
                </c:pt>
                <c:pt idx="27">
                  <c:v>2012Q4</c:v>
                </c:pt>
                <c:pt idx="28">
                  <c:v>2013</c:v>
                </c:pt>
                <c:pt idx="29">
                  <c:v>2013Q2</c:v>
                </c:pt>
                <c:pt idx="30">
                  <c:v>2013Q3</c:v>
                </c:pt>
                <c:pt idx="31">
                  <c:v>2013Q4</c:v>
                </c:pt>
                <c:pt idx="32">
                  <c:v>2014</c:v>
                </c:pt>
                <c:pt idx="33">
                  <c:v>2014Q2</c:v>
                </c:pt>
                <c:pt idx="34">
                  <c:v>2014Q3</c:v>
                </c:pt>
                <c:pt idx="35">
                  <c:v>2014Q4</c:v>
                </c:pt>
                <c:pt idx="36">
                  <c:v>2015</c:v>
                </c:pt>
                <c:pt idx="37">
                  <c:v>2015Q2</c:v>
                </c:pt>
                <c:pt idx="38">
                  <c:v>2015Q3</c:v>
                </c:pt>
                <c:pt idx="39">
                  <c:v>2015Q4</c:v>
                </c:pt>
                <c:pt idx="40">
                  <c:v>2016</c:v>
                </c:pt>
                <c:pt idx="41">
                  <c:v>2016Q2</c:v>
                </c:pt>
                <c:pt idx="42">
                  <c:v>2016Q3</c:v>
                </c:pt>
                <c:pt idx="43">
                  <c:v>2016Q4</c:v>
                </c:pt>
                <c:pt idx="44">
                  <c:v>2017</c:v>
                </c:pt>
                <c:pt idx="45">
                  <c:v>2017Q2</c:v>
                </c:pt>
                <c:pt idx="46">
                  <c:v>2017Q3</c:v>
                </c:pt>
                <c:pt idx="47">
                  <c:v>2017Q4</c:v>
                </c:pt>
              </c:strCache>
            </c:strRef>
          </c:cat>
          <c:val>
            <c:numRef>
              <c:f>'Fig. 2-1'!$J$114:$J$161</c:f>
              <c:numCache>
                <c:formatCode>General</c:formatCode>
                <c:ptCount val="48"/>
                <c:pt idx="23" formatCode="0.0">
                  <c:v>13755.604291</c:v>
                </c:pt>
                <c:pt idx="24">
                  <c:v>13743.057346381249</c:v>
                </c:pt>
                <c:pt idx="25">
                  <c:v>13732.588534947119</c:v>
                </c:pt>
                <c:pt idx="26">
                  <c:v>13679.813095401141</c:v>
                </c:pt>
                <c:pt idx="27">
                  <c:v>13623.531362769167</c:v>
                </c:pt>
                <c:pt idx="28">
                  <c:v>13695.949063144004</c:v>
                </c:pt>
                <c:pt idx="29">
                  <c:v>13785.274482870998</c:v>
                </c:pt>
                <c:pt idx="30">
                  <c:v>13891.514858374056</c:v>
                </c:pt>
                <c:pt idx="31">
                  <c:v>14014.706217539117</c:v>
                </c:pt>
                <c:pt idx="32">
                  <c:v>14154.627673074854</c:v>
                </c:pt>
                <c:pt idx="33">
                  <c:v>14311.7596211075</c:v>
                </c:pt>
                <c:pt idx="34">
                  <c:v>14471.775031620709</c:v>
                </c:pt>
                <c:pt idx="35">
                  <c:v>14619.80582214825</c:v>
                </c:pt>
                <c:pt idx="36">
                  <c:v>14769.723702236017</c:v>
                </c:pt>
                <c:pt idx="37">
                  <c:v>14921.153798967567</c:v>
                </c:pt>
                <c:pt idx="38">
                  <c:v>15074.285054859862</c:v>
                </c:pt>
                <c:pt idx="39">
                  <c:v>15229.099860923901</c:v>
                </c:pt>
                <c:pt idx="40">
                  <c:v>15385.509997190331</c:v>
                </c:pt>
                <c:pt idx="41">
                  <c:v>15528.515130087004</c:v>
                </c:pt>
                <c:pt idx="42">
                  <c:v>15672.746579648327</c:v>
                </c:pt>
                <c:pt idx="43">
                  <c:v>15817.992959899841</c:v>
                </c:pt>
                <c:pt idx="44">
                  <c:v>15964.281672963119</c:v>
                </c:pt>
                <c:pt idx="45">
                  <c:v>16094.65090213083</c:v>
                </c:pt>
                <c:pt idx="46">
                  <c:v>16225.078358460763</c:v>
                </c:pt>
                <c:pt idx="47">
                  <c:v>16355.498477395065</c:v>
                </c:pt>
              </c:numCache>
            </c:numRef>
          </c:val>
          <c:smooth val="0"/>
        </c:ser>
        <c:dLbls>
          <c:showLegendKey val="0"/>
          <c:showVal val="0"/>
          <c:showCatName val="0"/>
          <c:showSerName val="0"/>
          <c:showPercent val="0"/>
          <c:showBubbleSize val="0"/>
        </c:dLbls>
        <c:marker val="1"/>
        <c:smooth val="0"/>
        <c:axId val="38864000"/>
        <c:axId val="38865536"/>
      </c:lineChart>
      <c:catAx>
        <c:axId val="38864000"/>
        <c:scaling>
          <c:orientation val="minMax"/>
        </c:scaling>
        <c:delete val="0"/>
        <c:axPos val="b"/>
        <c:majorTickMark val="out"/>
        <c:minorTickMark val="none"/>
        <c:tickLblPos val="nextTo"/>
        <c:crossAx val="38865536"/>
        <c:crosses val="autoZero"/>
        <c:auto val="1"/>
        <c:lblAlgn val="ctr"/>
        <c:lblOffset val="100"/>
        <c:tickLblSkip val="4"/>
        <c:noMultiLvlLbl val="0"/>
      </c:catAx>
      <c:valAx>
        <c:axId val="38865536"/>
        <c:scaling>
          <c:orientation val="minMax"/>
          <c:min val="10000"/>
        </c:scaling>
        <c:delete val="0"/>
        <c:axPos val="l"/>
        <c:majorGridlines>
          <c:spPr>
            <a:ln w="6350">
              <a:solidFill>
                <a:schemeClr val="bg1">
                  <a:lumMod val="75000"/>
                </a:schemeClr>
              </a:solidFill>
            </a:ln>
          </c:spPr>
        </c:majorGridlines>
        <c:title>
          <c:tx>
            <c:rich>
              <a:bodyPr rot="-5400000" vert="horz"/>
              <a:lstStyle/>
              <a:p>
                <a:pPr>
                  <a:defRPr/>
                </a:pPr>
                <a:r>
                  <a:rPr lang="en-US"/>
                  <a:t>Real GDP (2005</a:t>
                </a:r>
                <a:r>
                  <a:rPr lang="en-US" baseline="0"/>
                  <a:t> dollars)</a:t>
                </a:r>
                <a:endParaRPr lang="en-US"/>
              </a:p>
            </c:rich>
          </c:tx>
          <c:layout/>
          <c:overlay val="0"/>
        </c:title>
        <c:numFmt formatCode="0.0" sourceLinked="1"/>
        <c:majorTickMark val="out"/>
        <c:minorTickMark val="none"/>
        <c:tickLblPos val="nextTo"/>
        <c:crossAx val="38864000"/>
        <c:crosses val="autoZero"/>
        <c:crossBetween val="between"/>
      </c:valAx>
    </c:plotArea>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Debt under Illustrative Policies</a:t>
            </a:r>
          </a:p>
        </c:rich>
      </c:tx>
      <c:layout/>
      <c:overlay val="0"/>
    </c:title>
    <c:autoTitleDeleted val="0"/>
    <c:plotArea>
      <c:layout/>
      <c:lineChart>
        <c:grouping val="standard"/>
        <c:varyColors val="0"/>
        <c:ser>
          <c:idx val="1"/>
          <c:order val="0"/>
          <c:spPr>
            <a:ln>
              <a:solidFill>
                <a:schemeClr val="accent3"/>
              </a:solidFill>
            </a:ln>
          </c:spPr>
          <c:marker>
            <c:symbol val="none"/>
          </c:marker>
          <c:cat>
            <c:numRef>
              <c:f>Sheet1!$A$5:$A$15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Sheet1!$C$5:$C$15</c:f>
              <c:numCache>
                <c:formatCode>General</c:formatCode>
                <c:ptCount val="11"/>
                <c:pt idx="0">
                  <c:v>68.864999999999995</c:v>
                </c:pt>
                <c:pt idx="1">
                  <c:v>74.88</c:v>
                </c:pt>
                <c:pt idx="2">
                  <c:v>78.233999999999995</c:v>
                </c:pt>
                <c:pt idx="3">
                  <c:v>76.646000000000001</c:v>
                </c:pt>
                <c:pt idx="4">
                  <c:v>74.903999999999996</c:v>
                </c:pt>
                <c:pt idx="5">
                  <c:v>73.143000000000001</c:v>
                </c:pt>
                <c:pt idx="6">
                  <c:v>71.489000000000004</c:v>
                </c:pt>
                <c:pt idx="7">
                  <c:v>70.116</c:v>
                </c:pt>
                <c:pt idx="8">
                  <c:v>69.146000000000001</c:v>
                </c:pt>
                <c:pt idx="9">
                  <c:v>68.286000000000001</c:v>
                </c:pt>
                <c:pt idx="10">
                  <c:v>67.516999999999996</c:v>
                </c:pt>
              </c:numCache>
            </c:numRef>
          </c:val>
          <c:smooth val="0"/>
        </c:ser>
        <c:ser>
          <c:idx val="2"/>
          <c:order val="1"/>
          <c:spPr>
            <a:ln>
              <a:solidFill>
                <a:srgbClr val="C00000"/>
              </a:solidFill>
            </a:ln>
          </c:spPr>
          <c:marker>
            <c:symbol val="none"/>
          </c:marker>
          <c:cat>
            <c:numRef>
              <c:f>Sheet1!$A$5:$A$15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Sheet1!$E$5:$E$15</c:f>
              <c:numCache>
                <c:formatCode>General</c:formatCode>
                <c:ptCount val="11"/>
                <c:pt idx="0">
                  <c:v>68.864999999999995</c:v>
                </c:pt>
                <c:pt idx="1">
                  <c:v>74.921000000000006</c:v>
                </c:pt>
                <c:pt idx="2">
                  <c:v>75.337000000000003</c:v>
                </c:pt>
                <c:pt idx="3">
                  <c:v>74.197000000000003</c:v>
                </c:pt>
                <c:pt idx="4">
                  <c:v>72.915999999999997</c:v>
                </c:pt>
                <c:pt idx="5">
                  <c:v>72.197000000000003</c:v>
                </c:pt>
                <c:pt idx="6">
                  <c:v>71.2</c:v>
                </c:pt>
                <c:pt idx="7">
                  <c:v>69.679000000000002</c:v>
                </c:pt>
                <c:pt idx="8">
                  <c:v>68.903999999999996</c:v>
                </c:pt>
                <c:pt idx="9">
                  <c:v>68.741</c:v>
                </c:pt>
                <c:pt idx="10">
                  <c:v>68.111999999999995</c:v>
                </c:pt>
              </c:numCache>
            </c:numRef>
          </c:val>
          <c:smooth val="0"/>
        </c:ser>
        <c:ser>
          <c:idx val="0"/>
          <c:order val="2"/>
          <c:spPr>
            <a:ln>
              <a:solidFill>
                <a:schemeClr val="accent4"/>
              </a:solidFill>
            </a:ln>
          </c:spPr>
          <c:marker>
            <c:symbol val="none"/>
          </c:marker>
          <c:cat>
            <c:numRef>
              <c:f>Sheet1!$A$5:$A$15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Sheet1!$F$5:$F$15</c:f>
              <c:numCache>
                <c:formatCode>General</c:formatCode>
                <c:ptCount val="11"/>
                <c:pt idx="0">
                  <c:v>68.864999999999995</c:v>
                </c:pt>
                <c:pt idx="1">
                  <c:v>74.162999999999997</c:v>
                </c:pt>
                <c:pt idx="2">
                  <c:v>78.239999999999995</c:v>
                </c:pt>
                <c:pt idx="3">
                  <c:v>80.994</c:v>
                </c:pt>
                <c:pt idx="4">
                  <c:v>83.486000000000004</c:v>
                </c:pt>
                <c:pt idx="5">
                  <c:v>86.468999999999994</c:v>
                </c:pt>
                <c:pt idx="6">
                  <c:v>89.802999999999997</c:v>
                </c:pt>
                <c:pt idx="7">
                  <c:v>93.268000000000001</c:v>
                </c:pt>
                <c:pt idx="8">
                  <c:v>97.3</c:v>
                </c:pt>
                <c:pt idx="9">
                  <c:v>101.62</c:v>
                </c:pt>
                <c:pt idx="10">
                  <c:v>106.21899999999999</c:v>
                </c:pt>
              </c:numCache>
            </c:numRef>
          </c:val>
          <c:smooth val="0"/>
        </c:ser>
        <c:dLbls>
          <c:showLegendKey val="0"/>
          <c:showVal val="0"/>
          <c:showCatName val="0"/>
          <c:showSerName val="0"/>
          <c:showPercent val="0"/>
          <c:showBubbleSize val="0"/>
        </c:dLbls>
        <c:marker val="1"/>
        <c:smooth val="0"/>
        <c:axId val="38922880"/>
        <c:axId val="40305024"/>
      </c:lineChart>
      <c:catAx>
        <c:axId val="38922880"/>
        <c:scaling>
          <c:orientation val="minMax"/>
        </c:scaling>
        <c:delete val="0"/>
        <c:axPos val="b"/>
        <c:numFmt formatCode="General" sourceLinked="1"/>
        <c:majorTickMark val="out"/>
        <c:minorTickMark val="none"/>
        <c:tickLblPos val="nextTo"/>
        <c:crossAx val="40305024"/>
        <c:crosses val="autoZero"/>
        <c:auto val="1"/>
        <c:lblAlgn val="ctr"/>
        <c:lblOffset val="100"/>
        <c:noMultiLvlLbl val="0"/>
      </c:catAx>
      <c:valAx>
        <c:axId val="40305024"/>
        <c:scaling>
          <c:orientation val="minMax"/>
          <c:min val="40"/>
        </c:scaling>
        <c:delete val="0"/>
        <c:axPos val="l"/>
        <c:majorGridlines/>
        <c:title>
          <c:tx>
            <c:rich>
              <a:bodyPr rot="-5400000" vert="horz"/>
              <a:lstStyle/>
              <a:p>
                <a:pPr>
                  <a:defRPr/>
                </a:pPr>
                <a:r>
                  <a:rPr lang="en-US"/>
                  <a:t>Percent of GDP</a:t>
                </a:r>
              </a:p>
            </c:rich>
          </c:tx>
          <c:layout/>
          <c:overlay val="0"/>
        </c:title>
        <c:numFmt formatCode="General" sourceLinked="1"/>
        <c:majorTickMark val="out"/>
        <c:minorTickMark val="none"/>
        <c:tickLblPos val="nextTo"/>
        <c:crossAx val="38922880"/>
        <c:crosses val="autoZero"/>
        <c:crossBetween val="between"/>
      </c:valAx>
    </c:plotArea>
    <c:plotVisOnly val="1"/>
    <c:dispBlanksAs val="gap"/>
    <c:showDLblsOverMax val="0"/>
  </c:chart>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Non-Defense Primary Spending as % of GDP,</a:t>
            </a:r>
            <a:r>
              <a:rPr lang="en-US" baseline="0"/>
              <a:t> </a:t>
            </a:r>
          </a:p>
          <a:p>
            <a:pPr>
              <a:defRPr/>
            </a:pPr>
            <a:r>
              <a:rPr lang="en-US" baseline="0"/>
              <a:t>1962-2016</a:t>
            </a:r>
            <a:endParaRPr lang="en-US"/>
          </a:p>
        </c:rich>
      </c:tx>
      <c:layout/>
      <c:overlay val="0"/>
    </c:title>
    <c:autoTitleDeleted val="0"/>
    <c:plotArea>
      <c:layout/>
      <c:lineChart>
        <c:grouping val="standard"/>
        <c:varyColors val="0"/>
        <c:ser>
          <c:idx val="0"/>
          <c:order val="0"/>
          <c:spPr>
            <a:ln>
              <a:solidFill>
                <a:schemeClr val="tx1"/>
              </a:solidFill>
            </a:ln>
          </c:spPr>
          <c:marker>
            <c:symbol val="none"/>
          </c:marker>
          <c:cat>
            <c:strRef>
              <c:f>Table!$A$6:$A$62</c:f>
              <c:strCache>
                <c:ptCount val="57"/>
                <c:pt idx="0">
                  <c:v>1960</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 estimate</c:v>
                </c:pt>
                <c:pt idx="52">
                  <c:v>2012 estimate</c:v>
                </c:pt>
                <c:pt idx="53">
                  <c:v>2013 estimate</c:v>
                </c:pt>
                <c:pt idx="54">
                  <c:v>2014 estimate</c:v>
                </c:pt>
                <c:pt idx="55">
                  <c:v>2015 estimate</c:v>
                </c:pt>
                <c:pt idx="56">
                  <c:v>2016 estimate</c:v>
                </c:pt>
              </c:strCache>
            </c:strRef>
          </c:cat>
          <c:val>
            <c:numRef>
              <c:f>Table!$O$6:$O$62</c:f>
              <c:numCache>
                <c:formatCode>General</c:formatCode>
                <c:ptCount val="57"/>
                <c:pt idx="2" formatCode="#,##0.0">
                  <c:v>8.3000000000000007</c:v>
                </c:pt>
                <c:pt idx="3" formatCode="#,##0.0">
                  <c:v>8.3000000000000007</c:v>
                </c:pt>
                <c:pt idx="4" formatCode="#,##0.0">
                  <c:v>8.6</c:v>
                </c:pt>
                <c:pt idx="5" formatCode="#,##0.0">
                  <c:v>8.6</c:v>
                </c:pt>
                <c:pt idx="6" formatCode="#,##0.0">
                  <c:v>8.8000000000000007</c:v>
                </c:pt>
                <c:pt idx="7" formatCode="#,##0.0">
                  <c:v>9.1999999999999975</c:v>
                </c:pt>
                <c:pt idx="8" formatCode="#,##0.0">
                  <c:v>9.6999999999999993</c:v>
                </c:pt>
                <c:pt idx="9" formatCode="#,##0.0">
                  <c:v>9.3999999999999986</c:v>
                </c:pt>
                <c:pt idx="10" formatCode="#,##0.0">
                  <c:v>9.8000000000000007</c:v>
                </c:pt>
                <c:pt idx="11" formatCode="#,##0.0">
                  <c:v>10.799999999999999</c:v>
                </c:pt>
                <c:pt idx="12" formatCode="#,##0.0">
                  <c:v>11.600000000000001</c:v>
                </c:pt>
                <c:pt idx="13" formatCode="#,##0.0">
                  <c:v>11.499999999999998</c:v>
                </c:pt>
                <c:pt idx="14" formatCode="#,##0.0">
                  <c:v>11.6</c:v>
                </c:pt>
                <c:pt idx="15" formatCode="#,##0.0">
                  <c:v>14.200000000000001</c:v>
                </c:pt>
                <c:pt idx="16" formatCode="#,##0.0">
                  <c:v>14.7</c:v>
                </c:pt>
                <c:pt idx="17" formatCode="#,##0.0">
                  <c:v>14.299999999999999</c:v>
                </c:pt>
                <c:pt idx="18" formatCode="#,##0.0">
                  <c:v>14.4</c:v>
                </c:pt>
                <c:pt idx="19" formatCode="#,##0.0">
                  <c:v>13.700000000000003</c:v>
                </c:pt>
                <c:pt idx="20" formatCode="#,##0.0">
                  <c:v>14.899999999999997</c:v>
                </c:pt>
                <c:pt idx="21" formatCode="#,##0.0">
                  <c:v>14.8</c:v>
                </c:pt>
                <c:pt idx="22" formatCode="#,##0.0">
                  <c:v>14.700000000000001</c:v>
                </c:pt>
                <c:pt idx="23" formatCode="#,##0.0">
                  <c:v>14.799999999999999</c:v>
                </c:pt>
                <c:pt idx="24" formatCode="#,##0.0">
                  <c:v>13.399999999999997</c:v>
                </c:pt>
                <c:pt idx="25" formatCode="#,##0.0">
                  <c:v>13.600000000000003</c:v>
                </c:pt>
                <c:pt idx="26" formatCode="#,##0.0">
                  <c:v>13.200000000000001</c:v>
                </c:pt>
                <c:pt idx="27" formatCode="#,##0.0">
                  <c:v>12.500000000000002</c:v>
                </c:pt>
                <c:pt idx="28" formatCode="#,##0.0">
                  <c:v>12.5</c:v>
                </c:pt>
                <c:pt idx="29" formatCode="#,##0.0">
                  <c:v>12.5</c:v>
                </c:pt>
                <c:pt idx="30" formatCode="#,##0.0">
                  <c:v>13.5</c:v>
                </c:pt>
                <c:pt idx="31" formatCode="#,##0.0">
                  <c:v>13.599999999999998</c:v>
                </c:pt>
                <c:pt idx="32" formatCode="#,##0.0">
                  <c:v>14.100000000000001</c:v>
                </c:pt>
                <c:pt idx="33" formatCode="#,##0.0">
                  <c:v>14</c:v>
                </c:pt>
                <c:pt idx="34" formatCode="#,##0.0">
                  <c:v>14.1</c:v>
                </c:pt>
                <c:pt idx="35" formatCode="#,##0.0">
                  <c:v>13.700000000000003</c:v>
                </c:pt>
                <c:pt idx="36" formatCode="#,##0.0">
                  <c:v>13.700000000000001</c:v>
                </c:pt>
                <c:pt idx="37" formatCode="#,##0.0">
                  <c:v>13.2</c:v>
                </c:pt>
                <c:pt idx="38" formatCode="#,##0.0">
                  <c:v>13.2</c:v>
                </c:pt>
                <c:pt idx="39" formatCode="#,##0.0">
                  <c:v>13</c:v>
                </c:pt>
                <c:pt idx="40" formatCode="#,##0.0">
                  <c:v>12.899999999999999</c:v>
                </c:pt>
                <c:pt idx="41" formatCode="#,##0.0">
                  <c:v>13.2</c:v>
                </c:pt>
                <c:pt idx="42" formatCode="#,##0.0">
                  <c:v>14.200000000000001</c:v>
                </c:pt>
                <c:pt idx="43" formatCode="#,##0.0">
                  <c:v>14.6</c:v>
                </c:pt>
                <c:pt idx="44" formatCode="#,##0.0">
                  <c:v>14.3</c:v>
                </c:pt>
                <c:pt idx="45" formatCode="#,##0.0">
                  <c:v>14.399999999999999</c:v>
                </c:pt>
                <c:pt idx="46" formatCode="#,##0.0">
                  <c:v>14.500000000000004</c:v>
                </c:pt>
                <c:pt idx="47" formatCode="#,##0.0">
                  <c:v>14.000000000000002</c:v>
                </c:pt>
                <c:pt idx="48" formatCode="#,##0.0">
                  <c:v>14.599999999999998</c:v>
                </c:pt>
                <c:pt idx="49" formatCode="#,##0.0">
                  <c:v>19</c:v>
                </c:pt>
                <c:pt idx="50" formatCode="#,##0.0">
                  <c:v>17.700000000000003</c:v>
                </c:pt>
              </c:numCache>
            </c:numRef>
          </c:val>
          <c:smooth val="0"/>
        </c:ser>
        <c:ser>
          <c:idx val="1"/>
          <c:order val="1"/>
          <c:spPr>
            <a:ln>
              <a:solidFill>
                <a:schemeClr val="tx1"/>
              </a:solidFill>
              <a:prstDash val="dash"/>
            </a:ln>
          </c:spPr>
          <c:marker>
            <c:symbol val="none"/>
          </c:marker>
          <c:cat>
            <c:strRef>
              <c:f>Table!$A$6:$A$62</c:f>
              <c:strCache>
                <c:ptCount val="57"/>
                <c:pt idx="0">
                  <c:v>1960</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 estimate</c:v>
                </c:pt>
                <c:pt idx="52">
                  <c:v>2012 estimate</c:v>
                </c:pt>
                <c:pt idx="53">
                  <c:v>2013 estimate</c:v>
                </c:pt>
                <c:pt idx="54">
                  <c:v>2014 estimate</c:v>
                </c:pt>
                <c:pt idx="55">
                  <c:v>2015 estimate</c:v>
                </c:pt>
                <c:pt idx="56">
                  <c:v>2016 estimate</c:v>
                </c:pt>
              </c:strCache>
            </c:strRef>
          </c:cat>
          <c:val>
            <c:numRef>
              <c:f>Table!$S$6:$S$62</c:f>
              <c:numCache>
                <c:formatCode>General</c:formatCode>
                <c:ptCount val="57"/>
                <c:pt idx="50" formatCode="#,##0.0">
                  <c:v>17.700000000000003</c:v>
                </c:pt>
                <c:pt idx="51" formatCode="#,##0.0">
                  <c:v>18.900000000000002</c:v>
                </c:pt>
                <c:pt idx="52" formatCode="#,##0.0">
                  <c:v>17.5</c:v>
                </c:pt>
                <c:pt idx="53" formatCode="#,##0.0">
                  <c:v>16.600000000000001</c:v>
                </c:pt>
                <c:pt idx="54" formatCode="#,##0.0">
                  <c:v>16.399999999999999</c:v>
                </c:pt>
                <c:pt idx="55" formatCode="#,##0.0">
                  <c:v>16.2</c:v>
                </c:pt>
                <c:pt idx="56" formatCode="#,##0.0">
                  <c:v>16.400000000000002</c:v>
                </c:pt>
              </c:numCache>
            </c:numRef>
          </c:val>
          <c:smooth val="0"/>
        </c:ser>
        <c:dLbls>
          <c:showLegendKey val="0"/>
          <c:showVal val="0"/>
          <c:showCatName val="0"/>
          <c:showSerName val="0"/>
          <c:showPercent val="0"/>
          <c:showBubbleSize val="0"/>
        </c:dLbls>
        <c:marker val="1"/>
        <c:smooth val="0"/>
        <c:axId val="40369536"/>
        <c:axId val="40395904"/>
      </c:lineChart>
      <c:catAx>
        <c:axId val="40369536"/>
        <c:scaling>
          <c:orientation val="minMax"/>
        </c:scaling>
        <c:delete val="0"/>
        <c:axPos val="b"/>
        <c:numFmt formatCode="General" sourceLinked="1"/>
        <c:majorTickMark val="out"/>
        <c:minorTickMark val="none"/>
        <c:tickLblPos val="nextTo"/>
        <c:crossAx val="40395904"/>
        <c:crosses val="autoZero"/>
        <c:auto val="1"/>
        <c:lblAlgn val="ctr"/>
        <c:lblOffset val="100"/>
        <c:tickLblSkip val="5"/>
        <c:tickMarkSkip val="1"/>
        <c:noMultiLvlLbl val="0"/>
      </c:catAx>
      <c:valAx>
        <c:axId val="40395904"/>
        <c:scaling>
          <c:orientation val="minMax"/>
        </c:scaling>
        <c:delete val="0"/>
        <c:axPos val="l"/>
        <c:majorGridlines>
          <c:spPr>
            <a:ln>
              <a:solidFill>
                <a:schemeClr val="bg1">
                  <a:lumMod val="95000"/>
                </a:schemeClr>
              </a:solidFill>
            </a:ln>
          </c:spPr>
        </c:majorGridlines>
        <c:numFmt formatCode="General" sourceLinked="1"/>
        <c:majorTickMark val="out"/>
        <c:minorTickMark val="none"/>
        <c:tickLblPos val="nextTo"/>
        <c:spPr>
          <a:ln>
            <a:noFill/>
          </a:ln>
        </c:spPr>
        <c:crossAx val="40369536"/>
        <c:crosses val="autoZero"/>
        <c:crossBetween val="between"/>
      </c:valAx>
      <c:spPr>
        <a:solidFill>
          <a:schemeClr val="tx2">
            <a:lumMod val="20000"/>
            <a:lumOff val="80000"/>
          </a:schemeClr>
        </a:solidFill>
      </c:spPr>
    </c:plotArea>
    <c:plotVisOnly val="1"/>
    <c:dispBlanksAs val="gap"/>
    <c:showDLblsOverMax val="0"/>
  </c:chart>
  <c:spPr>
    <a:solidFill>
      <a:schemeClr val="tx2">
        <a:lumMod val="20000"/>
        <a:lumOff val="80000"/>
      </a:schemeClr>
    </a:solidFill>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Non-Defense Discretionary Spending</a:t>
            </a:r>
          </a:p>
          <a:p>
            <a:pPr>
              <a:defRPr/>
            </a:pPr>
            <a:r>
              <a:rPr lang="en-US" baseline="0"/>
              <a:t>as % of GDP, 1962-2016</a:t>
            </a:r>
            <a:endParaRPr lang="en-US"/>
          </a:p>
        </c:rich>
      </c:tx>
      <c:layout/>
      <c:overlay val="0"/>
    </c:title>
    <c:autoTitleDeleted val="0"/>
    <c:plotArea>
      <c:layout>
        <c:manualLayout>
          <c:layoutTarget val="inner"/>
          <c:xMode val="edge"/>
          <c:yMode val="edge"/>
          <c:x val="3.9660109567753961E-2"/>
          <c:y val="0.14787503673503485"/>
          <c:w val="0.93764224961898068"/>
          <c:h val="0.70993524191419"/>
        </c:manualLayout>
      </c:layout>
      <c:lineChart>
        <c:grouping val="standard"/>
        <c:varyColors val="0"/>
        <c:ser>
          <c:idx val="0"/>
          <c:order val="0"/>
          <c:spPr>
            <a:ln w="38100">
              <a:solidFill>
                <a:schemeClr val="tx1"/>
              </a:solidFill>
            </a:ln>
          </c:spPr>
          <c:marker>
            <c:symbol val="none"/>
          </c:marker>
          <c:cat>
            <c:strRef>
              <c:f>Table!$A$6:$A$62</c:f>
              <c:strCache>
                <c:ptCount val="57"/>
                <c:pt idx="0">
                  <c:v>1960</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 estimate</c:v>
                </c:pt>
                <c:pt idx="52">
                  <c:v>2012 estimate</c:v>
                </c:pt>
                <c:pt idx="53">
                  <c:v>2013 estimate</c:v>
                </c:pt>
                <c:pt idx="54">
                  <c:v>2014 estimate</c:v>
                </c:pt>
                <c:pt idx="55">
                  <c:v>2015 estimate</c:v>
                </c:pt>
                <c:pt idx="56">
                  <c:v>2016 estimate</c:v>
                </c:pt>
              </c:strCache>
            </c:strRef>
          </c:cat>
          <c:val>
            <c:numRef>
              <c:f>Table!$E$6:$E$62</c:f>
              <c:numCache>
                <c:formatCode>General</c:formatCode>
                <c:ptCount val="57"/>
                <c:pt idx="2" formatCode="#,##0.0">
                  <c:v>3.4</c:v>
                </c:pt>
                <c:pt idx="3" formatCode="#,##0.0">
                  <c:v>3.6</c:v>
                </c:pt>
                <c:pt idx="4" formatCode="#,##0.0">
                  <c:v>3.8</c:v>
                </c:pt>
                <c:pt idx="5" formatCode="#,##0.0">
                  <c:v>3.9</c:v>
                </c:pt>
                <c:pt idx="6" formatCode="#,##0.0">
                  <c:v>4.0999999999999996</c:v>
                </c:pt>
                <c:pt idx="7" formatCode="#,##0.0">
                  <c:v>4.3</c:v>
                </c:pt>
                <c:pt idx="8" formatCode="#,##0.0">
                  <c:v>4.0999999999999996</c:v>
                </c:pt>
                <c:pt idx="9" formatCode="#,##0.0">
                  <c:v>3.6</c:v>
                </c:pt>
                <c:pt idx="10" formatCode="#,##0.0">
                  <c:v>3.8</c:v>
                </c:pt>
                <c:pt idx="11" formatCode="#,##0.0">
                  <c:v>4</c:v>
                </c:pt>
                <c:pt idx="12" formatCode="#,##0.0">
                  <c:v>4.2</c:v>
                </c:pt>
                <c:pt idx="13" formatCode="#,##0.0">
                  <c:v>4.0999999999999996</c:v>
                </c:pt>
                <c:pt idx="14" formatCode="#,##0.0">
                  <c:v>4</c:v>
                </c:pt>
                <c:pt idx="15" formatCode="#,##0.0">
                  <c:v>4.5</c:v>
                </c:pt>
                <c:pt idx="16" formatCode="#,##0.0">
                  <c:v>4.9000000000000004</c:v>
                </c:pt>
                <c:pt idx="17" formatCode="#,##0.0">
                  <c:v>5</c:v>
                </c:pt>
                <c:pt idx="18" formatCode="#,##0.0">
                  <c:v>5.0999999999999996</c:v>
                </c:pt>
                <c:pt idx="19" formatCode="#,##0.0">
                  <c:v>4.9000000000000004</c:v>
                </c:pt>
                <c:pt idx="20" formatCode="#,##0.0">
                  <c:v>5.2</c:v>
                </c:pt>
                <c:pt idx="21" formatCode="#,##0.0">
                  <c:v>4.9000000000000004</c:v>
                </c:pt>
                <c:pt idx="22" formatCode="#,##0.0">
                  <c:v>4.3</c:v>
                </c:pt>
                <c:pt idx="23" formatCode="#,##0.0">
                  <c:v>4.2</c:v>
                </c:pt>
                <c:pt idx="24" formatCode="#,##0.0">
                  <c:v>3.9</c:v>
                </c:pt>
                <c:pt idx="25" formatCode="#,##0.0">
                  <c:v>3.9</c:v>
                </c:pt>
                <c:pt idx="26" formatCode="#,##0.0">
                  <c:v>3.7</c:v>
                </c:pt>
                <c:pt idx="27" formatCode="#,##0.0">
                  <c:v>3.5</c:v>
                </c:pt>
                <c:pt idx="28" formatCode="#,##0.0">
                  <c:v>3.5</c:v>
                </c:pt>
                <c:pt idx="29" formatCode="#,##0.0">
                  <c:v>3.4</c:v>
                </c:pt>
                <c:pt idx="30" formatCode="#,##0.0">
                  <c:v>3.5</c:v>
                </c:pt>
                <c:pt idx="31" formatCode="#,##0.0">
                  <c:v>3.6</c:v>
                </c:pt>
                <c:pt idx="32" formatCode="#,##0.0">
                  <c:v>3.7</c:v>
                </c:pt>
                <c:pt idx="33" formatCode="#,##0.0">
                  <c:v>3.8</c:v>
                </c:pt>
                <c:pt idx="34" formatCode="#,##0.0">
                  <c:v>3.7</c:v>
                </c:pt>
                <c:pt idx="35" formatCode="#,##0.0">
                  <c:v>3.7</c:v>
                </c:pt>
                <c:pt idx="36" formatCode="#,##0.0">
                  <c:v>3.5</c:v>
                </c:pt>
                <c:pt idx="37" formatCode="#,##0.0">
                  <c:v>3.4</c:v>
                </c:pt>
                <c:pt idx="38" formatCode="#,##0.0">
                  <c:v>3.3</c:v>
                </c:pt>
                <c:pt idx="39" formatCode="#,##0.0">
                  <c:v>3.2</c:v>
                </c:pt>
                <c:pt idx="40" formatCode="#,##0.0">
                  <c:v>3.3</c:v>
                </c:pt>
                <c:pt idx="41" formatCode="#,##0.0">
                  <c:v>3.4</c:v>
                </c:pt>
                <c:pt idx="42" formatCode="#,##0.0">
                  <c:v>3.7</c:v>
                </c:pt>
                <c:pt idx="43" formatCode="#,##0.0">
                  <c:v>3.8</c:v>
                </c:pt>
                <c:pt idx="44" formatCode="#,##0.0">
                  <c:v>3.8</c:v>
                </c:pt>
                <c:pt idx="45" formatCode="#,##0.0">
                  <c:v>3.8</c:v>
                </c:pt>
                <c:pt idx="46" formatCode="#,##0.0">
                  <c:v>3.8</c:v>
                </c:pt>
                <c:pt idx="47" formatCode="#,##0.0">
                  <c:v>3.6</c:v>
                </c:pt>
                <c:pt idx="48" formatCode="#,##0.0">
                  <c:v>3.6</c:v>
                </c:pt>
                <c:pt idx="49" formatCode="#,##0.0">
                  <c:v>4.0999999999999996</c:v>
                </c:pt>
                <c:pt idx="50" formatCode="#,##0.0">
                  <c:v>4.5</c:v>
                </c:pt>
              </c:numCache>
            </c:numRef>
          </c:val>
          <c:smooth val="0"/>
        </c:ser>
        <c:ser>
          <c:idx val="1"/>
          <c:order val="1"/>
          <c:tx>
            <c:v>forecast</c:v>
          </c:tx>
          <c:spPr>
            <a:ln>
              <a:solidFill>
                <a:schemeClr val="tx1"/>
              </a:solidFill>
              <a:prstDash val="dash"/>
            </a:ln>
          </c:spPr>
          <c:marker>
            <c:symbol val="none"/>
          </c:marker>
          <c:val>
            <c:numRef>
              <c:f>Table!$Q$6:$Q$62</c:f>
              <c:numCache>
                <c:formatCode>General</c:formatCode>
                <c:ptCount val="57"/>
                <c:pt idx="50" formatCode="#,##0.0">
                  <c:v>4.5</c:v>
                </c:pt>
                <c:pt idx="51" formatCode="#,##0.0">
                  <c:v>4.3</c:v>
                </c:pt>
                <c:pt idx="52" formatCode="#,##0.0">
                  <c:v>3.9</c:v>
                </c:pt>
                <c:pt idx="53" formatCode="#,##0.0">
                  <c:v>3.4</c:v>
                </c:pt>
                <c:pt idx="54" formatCode="#,##0.0">
                  <c:v>3.2</c:v>
                </c:pt>
                <c:pt idx="55" formatCode="#,##0.0">
                  <c:v>2.9</c:v>
                </c:pt>
                <c:pt idx="56" formatCode="#,##0.0">
                  <c:v>2.8</c:v>
                </c:pt>
              </c:numCache>
            </c:numRef>
          </c:val>
          <c:smooth val="0"/>
        </c:ser>
        <c:dLbls>
          <c:showLegendKey val="0"/>
          <c:showVal val="0"/>
          <c:showCatName val="0"/>
          <c:showSerName val="0"/>
          <c:showPercent val="0"/>
          <c:showBubbleSize val="0"/>
        </c:dLbls>
        <c:marker val="1"/>
        <c:smooth val="0"/>
        <c:axId val="40437632"/>
        <c:axId val="40439168"/>
      </c:lineChart>
      <c:catAx>
        <c:axId val="40437632"/>
        <c:scaling>
          <c:orientation val="minMax"/>
        </c:scaling>
        <c:delete val="0"/>
        <c:axPos val="b"/>
        <c:numFmt formatCode="General" sourceLinked="1"/>
        <c:majorTickMark val="out"/>
        <c:minorTickMark val="none"/>
        <c:tickLblPos val="low"/>
        <c:crossAx val="40439168"/>
        <c:crosses val="autoZero"/>
        <c:auto val="1"/>
        <c:lblAlgn val="ctr"/>
        <c:lblOffset val="100"/>
        <c:tickLblSkip val="5"/>
        <c:tickMarkSkip val="1"/>
        <c:noMultiLvlLbl val="0"/>
      </c:catAx>
      <c:valAx>
        <c:axId val="40439168"/>
        <c:scaling>
          <c:orientation val="minMax"/>
        </c:scaling>
        <c:delete val="0"/>
        <c:axPos val="l"/>
        <c:majorGridlines>
          <c:spPr>
            <a:ln>
              <a:solidFill>
                <a:schemeClr val="bg1">
                  <a:lumMod val="95000"/>
                </a:schemeClr>
              </a:solidFill>
            </a:ln>
          </c:spPr>
        </c:majorGridlines>
        <c:numFmt formatCode="#,##0" sourceLinked="0"/>
        <c:majorTickMark val="out"/>
        <c:minorTickMark val="none"/>
        <c:tickLblPos val="nextTo"/>
        <c:spPr>
          <a:ln>
            <a:noFill/>
          </a:ln>
        </c:spPr>
        <c:crossAx val="40437632"/>
        <c:crosses val="autoZero"/>
        <c:crossBetween val="between"/>
      </c:valAx>
      <c:spPr>
        <a:solidFill>
          <a:schemeClr val="tx2">
            <a:lumMod val="20000"/>
            <a:lumOff val="80000"/>
          </a:schemeClr>
        </a:solidFill>
      </c:spPr>
    </c:plotArea>
    <c:plotVisOnly val="1"/>
    <c:dispBlanksAs val="gap"/>
    <c:showDLblsOverMax val="0"/>
  </c:chart>
  <c:spPr>
    <a:solidFill>
      <a:schemeClr val="tx2">
        <a:lumMod val="20000"/>
        <a:lumOff val="80000"/>
      </a:schemeClr>
    </a:solidFill>
    <a:ln>
      <a:noFill/>
    </a:ln>
  </c:sp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a:t>Spending</a:t>
            </a:r>
            <a:r>
              <a:rPr lang="en-US" baseline="0"/>
              <a:t> Components as Percent of GDP, 1970-2010</a:t>
            </a:r>
            <a:endParaRPr lang="en-US"/>
          </a:p>
        </c:rich>
      </c:tx>
      <c:layout>
        <c:manualLayout>
          <c:xMode val="edge"/>
          <c:yMode val="edge"/>
          <c:x val="0.21372987314228584"/>
          <c:y val="1.0092899178463911E-2"/>
        </c:manualLayout>
      </c:layout>
      <c:overlay val="0"/>
    </c:title>
    <c:autoTitleDeleted val="0"/>
    <c:plotArea>
      <c:layout>
        <c:manualLayout>
          <c:layoutTarget val="inner"/>
          <c:xMode val="edge"/>
          <c:yMode val="edge"/>
          <c:x val="3.7961212392989684E-2"/>
          <c:y val="0.10514867838347068"/>
          <c:w val="0.9342043248430717"/>
          <c:h val="0.84429429909011788"/>
        </c:manualLayout>
      </c:layout>
      <c:areaChart>
        <c:grouping val="stacked"/>
        <c:varyColors val="0"/>
        <c:ser>
          <c:idx val="3"/>
          <c:order val="0"/>
          <c:tx>
            <c:v>Social Security</c:v>
          </c:tx>
          <c:cat>
            <c:numRef>
              <c:f>'spending components'!$A$4:$A$44</c:f>
              <c:numCache>
                <c:formatCode>General</c:formatCode>
                <c:ptCount val="4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numCache>
            </c:numRef>
          </c:cat>
          <c:val>
            <c:numRef>
              <c:f>'spending components'!$E$4:$E$44</c:f>
              <c:numCache>
                <c:formatCode>0.0</c:formatCode>
                <c:ptCount val="41"/>
                <c:pt idx="0">
                  <c:v>2.9</c:v>
                </c:pt>
                <c:pt idx="1">
                  <c:v>3.3</c:v>
                </c:pt>
                <c:pt idx="2">
                  <c:v>3.3</c:v>
                </c:pt>
                <c:pt idx="3">
                  <c:v>3.7</c:v>
                </c:pt>
                <c:pt idx="4">
                  <c:v>3.8</c:v>
                </c:pt>
                <c:pt idx="5">
                  <c:v>4.0999999999999996</c:v>
                </c:pt>
                <c:pt idx="6">
                  <c:v>4.2</c:v>
                </c:pt>
                <c:pt idx="7">
                  <c:v>4.2</c:v>
                </c:pt>
                <c:pt idx="8">
                  <c:v>4.2</c:v>
                </c:pt>
                <c:pt idx="9">
                  <c:v>4.0999999999999996</c:v>
                </c:pt>
                <c:pt idx="10">
                  <c:v>4.3</c:v>
                </c:pt>
                <c:pt idx="11">
                  <c:v>4.5</c:v>
                </c:pt>
                <c:pt idx="12">
                  <c:v>4.8</c:v>
                </c:pt>
                <c:pt idx="13">
                  <c:v>4.9000000000000004</c:v>
                </c:pt>
                <c:pt idx="14">
                  <c:v>4.5999999999999996</c:v>
                </c:pt>
                <c:pt idx="15">
                  <c:v>4.5</c:v>
                </c:pt>
                <c:pt idx="16">
                  <c:v>4.5</c:v>
                </c:pt>
                <c:pt idx="17">
                  <c:v>4.4000000000000004</c:v>
                </c:pt>
                <c:pt idx="18">
                  <c:v>4.3</c:v>
                </c:pt>
                <c:pt idx="19">
                  <c:v>4.3</c:v>
                </c:pt>
                <c:pt idx="20">
                  <c:v>4.3</c:v>
                </c:pt>
                <c:pt idx="21">
                  <c:v>4.5</c:v>
                </c:pt>
                <c:pt idx="22">
                  <c:v>4.5999999999999996</c:v>
                </c:pt>
                <c:pt idx="23">
                  <c:v>4.5999999999999996</c:v>
                </c:pt>
                <c:pt idx="24">
                  <c:v>4.5</c:v>
                </c:pt>
                <c:pt idx="25">
                  <c:v>4.5</c:v>
                </c:pt>
                <c:pt idx="26">
                  <c:v>4.5</c:v>
                </c:pt>
                <c:pt idx="27">
                  <c:v>4.4000000000000004</c:v>
                </c:pt>
                <c:pt idx="28">
                  <c:v>4.3</c:v>
                </c:pt>
                <c:pt idx="29">
                  <c:v>4.2</c:v>
                </c:pt>
                <c:pt idx="30">
                  <c:v>4.0999999999999996</c:v>
                </c:pt>
                <c:pt idx="31">
                  <c:v>4.2</c:v>
                </c:pt>
                <c:pt idx="32">
                  <c:v>4.3</c:v>
                </c:pt>
                <c:pt idx="33">
                  <c:v>4.3</c:v>
                </c:pt>
                <c:pt idx="34">
                  <c:v>4.2</c:v>
                </c:pt>
                <c:pt idx="35">
                  <c:v>4.2</c:v>
                </c:pt>
                <c:pt idx="36">
                  <c:v>4.0999999999999996</c:v>
                </c:pt>
                <c:pt idx="37">
                  <c:v>4.2</c:v>
                </c:pt>
                <c:pt idx="38">
                  <c:v>4.3</c:v>
                </c:pt>
                <c:pt idx="39">
                  <c:v>4.8</c:v>
                </c:pt>
                <c:pt idx="40">
                  <c:v>4.8</c:v>
                </c:pt>
              </c:numCache>
            </c:numRef>
          </c:val>
        </c:ser>
        <c:ser>
          <c:idx val="4"/>
          <c:order val="1"/>
          <c:tx>
            <c:v>Medicare, Medicaid, SCHIP, and ACA</c:v>
          </c:tx>
          <c:spPr>
            <a:solidFill>
              <a:srgbClr val="FF0000"/>
            </a:solidFill>
          </c:spPr>
          <c:cat>
            <c:numRef>
              <c:f>'spending components'!$A$4:$A$44</c:f>
              <c:numCache>
                <c:formatCode>General</c:formatCode>
                <c:ptCount val="4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numCache>
            </c:numRef>
          </c:cat>
          <c:val>
            <c:numRef>
              <c:f>'spending components'!$F$4:$F$44</c:f>
              <c:numCache>
                <c:formatCode>0.0</c:formatCode>
                <c:ptCount val="41"/>
                <c:pt idx="0">
                  <c:v>0.9</c:v>
                </c:pt>
                <c:pt idx="1">
                  <c:v>1</c:v>
                </c:pt>
                <c:pt idx="2">
                  <c:v>1.1000000000000001</c:v>
                </c:pt>
                <c:pt idx="3">
                  <c:v>1</c:v>
                </c:pt>
                <c:pt idx="4">
                  <c:v>1.1000000000000001</c:v>
                </c:pt>
                <c:pt idx="5">
                  <c:v>1.3</c:v>
                </c:pt>
                <c:pt idx="6">
                  <c:v>1.5</c:v>
                </c:pt>
                <c:pt idx="7">
                  <c:v>1.6</c:v>
                </c:pt>
                <c:pt idx="8">
                  <c:v>1.6</c:v>
                </c:pt>
                <c:pt idx="9">
                  <c:v>1.6</c:v>
                </c:pt>
                <c:pt idx="10">
                  <c:v>1.8</c:v>
                </c:pt>
                <c:pt idx="11">
                  <c:v>1.9</c:v>
                </c:pt>
                <c:pt idx="12">
                  <c:v>2.1</c:v>
                </c:pt>
                <c:pt idx="13">
                  <c:v>2.2000000000000002</c:v>
                </c:pt>
                <c:pt idx="14">
                  <c:v>2.1</c:v>
                </c:pt>
                <c:pt idx="15">
                  <c:v>2.2000000000000002</c:v>
                </c:pt>
                <c:pt idx="16">
                  <c:v>2.2999999999999998</c:v>
                </c:pt>
                <c:pt idx="17">
                  <c:v>2.2999999999999998</c:v>
                </c:pt>
                <c:pt idx="18">
                  <c:v>2.2999999999999998</c:v>
                </c:pt>
                <c:pt idx="19">
                  <c:v>2.4</c:v>
                </c:pt>
                <c:pt idx="20">
                  <c:v>2.6</c:v>
                </c:pt>
                <c:pt idx="21">
                  <c:v>2.8</c:v>
                </c:pt>
                <c:pt idx="22">
                  <c:v>3.2</c:v>
                </c:pt>
                <c:pt idx="23">
                  <c:v>3.3</c:v>
                </c:pt>
                <c:pt idx="24">
                  <c:v>3.5</c:v>
                </c:pt>
                <c:pt idx="25">
                  <c:v>3.6</c:v>
                </c:pt>
                <c:pt idx="26">
                  <c:v>3.7</c:v>
                </c:pt>
                <c:pt idx="27">
                  <c:v>3.7</c:v>
                </c:pt>
                <c:pt idx="28">
                  <c:v>3.6</c:v>
                </c:pt>
                <c:pt idx="29">
                  <c:v>3.4</c:v>
                </c:pt>
                <c:pt idx="30">
                  <c:v>3.4</c:v>
                </c:pt>
                <c:pt idx="31">
                  <c:v>3.6</c:v>
                </c:pt>
                <c:pt idx="32">
                  <c:v>3.8</c:v>
                </c:pt>
                <c:pt idx="33">
                  <c:v>4</c:v>
                </c:pt>
                <c:pt idx="34">
                  <c:v>4.0999999999999996</c:v>
                </c:pt>
                <c:pt idx="35">
                  <c:v>4.0999999999999996</c:v>
                </c:pt>
                <c:pt idx="36">
                  <c:v>4.2</c:v>
                </c:pt>
                <c:pt idx="37">
                  <c:v>4.5</c:v>
                </c:pt>
                <c:pt idx="38">
                  <c:v>4.5999999999999996</c:v>
                </c:pt>
                <c:pt idx="39">
                  <c:v>5.3</c:v>
                </c:pt>
                <c:pt idx="40">
                  <c:v>5.5</c:v>
                </c:pt>
              </c:numCache>
            </c:numRef>
          </c:val>
        </c:ser>
        <c:ser>
          <c:idx val="0"/>
          <c:order val="2"/>
          <c:tx>
            <c:v>Defense</c:v>
          </c:tx>
          <c:cat>
            <c:numRef>
              <c:f>'spending components'!$A$4:$A$44</c:f>
              <c:numCache>
                <c:formatCode>General</c:formatCode>
                <c:ptCount val="4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numCache>
            </c:numRef>
          </c:cat>
          <c:val>
            <c:numRef>
              <c:f>'spending components'!$B$4:$B$44</c:f>
              <c:numCache>
                <c:formatCode>0.0</c:formatCode>
                <c:ptCount val="41"/>
                <c:pt idx="0" formatCode="#,##0.0">
                  <c:v>8.1</c:v>
                </c:pt>
                <c:pt idx="1">
                  <c:v>7.3</c:v>
                </c:pt>
                <c:pt idx="2">
                  <c:v>6.7</c:v>
                </c:pt>
                <c:pt idx="3">
                  <c:v>5.9</c:v>
                </c:pt>
                <c:pt idx="4">
                  <c:v>5.6</c:v>
                </c:pt>
                <c:pt idx="5">
                  <c:v>5.6</c:v>
                </c:pt>
                <c:pt idx="6">
                  <c:v>5.2</c:v>
                </c:pt>
                <c:pt idx="7">
                  <c:v>4.9000000000000004</c:v>
                </c:pt>
                <c:pt idx="8">
                  <c:v>4.7</c:v>
                </c:pt>
                <c:pt idx="9">
                  <c:v>4.7</c:v>
                </c:pt>
                <c:pt idx="10">
                  <c:v>4.9000000000000004</c:v>
                </c:pt>
                <c:pt idx="11">
                  <c:v>5.2</c:v>
                </c:pt>
                <c:pt idx="12">
                  <c:v>5.8</c:v>
                </c:pt>
                <c:pt idx="13">
                  <c:v>6.1</c:v>
                </c:pt>
                <c:pt idx="14">
                  <c:v>5.9</c:v>
                </c:pt>
                <c:pt idx="15">
                  <c:v>6.1</c:v>
                </c:pt>
                <c:pt idx="16">
                  <c:v>6.2</c:v>
                </c:pt>
                <c:pt idx="17">
                  <c:v>6.1</c:v>
                </c:pt>
                <c:pt idx="18">
                  <c:v>5.8</c:v>
                </c:pt>
                <c:pt idx="19">
                  <c:v>5.6</c:v>
                </c:pt>
                <c:pt idx="20">
                  <c:v>5.2</c:v>
                </c:pt>
                <c:pt idx="21">
                  <c:v>5.4</c:v>
                </c:pt>
                <c:pt idx="22">
                  <c:v>4.8</c:v>
                </c:pt>
                <c:pt idx="23">
                  <c:v>4.4000000000000004</c:v>
                </c:pt>
                <c:pt idx="24">
                  <c:v>4</c:v>
                </c:pt>
                <c:pt idx="25">
                  <c:v>3.7</c:v>
                </c:pt>
                <c:pt idx="26">
                  <c:v>3.4</c:v>
                </c:pt>
                <c:pt idx="27">
                  <c:v>3.3</c:v>
                </c:pt>
                <c:pt idx="28">
                  <c:v>3.1</c:v>
                </c:pt>
                <c:pt idx="29">
                  <c:v>3</c:v>
                </c:pt>
                <c:pt idx="30">
                  <c:v>3</c:v>
                </c:pt>
                <c:pt idx="31">
                  <c:v>3</c:v>
                </c:pt>
                <c:pt idx="32">
                  <c:v>3.3</c:v>
                </c:pt>
                <c:pt idx="33">
                  <c:v>3.7</c:v>
                </c:pt>
                <c:pt idx="34">
                  <c:v>3.9</c:v>
                </c:pt>
                <c:pt idx="35">
                  <c:v>4</c:v>
                </c:pt>
                <c:pt idx="36">
                  <c:v>3.9</c:v>
                </c:pt>
                <c:pt idx="37">
                  <c:v>3.9</c:v>
                </c:pt>
                <c:pt idx="38">
                  <c:v>4.3</c:v>
                </c:pt>
                <c:pt idx="39">
                  <c:v>4.7</c:v>
                </c:pt>
                <c:pt idx="40">
                  <c:v>4.7</c:v>
                </c:pt>
              </c:numCache>
            </c:numRef>
          </c:val>
        </c:ser>
        <c:ser>
          <c:idx val="1"/>
          <c:order val="3"/>
          <c:tx>
            <c:v>Non-defense Discretionary</c:v>
          </c:tx>
          <c:cat>
            <c:numRef>
              <c:f>'spending components'!$A$4:$A$44</c:f>
              <c:numCache>
                <c:formatCode>General</c:formatCode>
                <c:ptCount val="4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numCache>
            </c:numRef>
          </c:cat>
          <c:val>
            <c:numRef>
              <c:f>'spending components'!$C$4:$C$44</c:f>
              <c:numCache>
                <c:formatCode>0.0</c:formatCode>
                <c:ptCount val="41"/>
                <c:pt idx="0" formatCode="#,##0.0">
                  <c:v>3.8</c:v>
                </c:pt>
                <c:pt idx="1">
                  <c:v>4</c:v>
                </c:pt>
                <c:pt idx="2">
                  <c:v>4.2</c:v>
                </c:pt>
                <c:pt idx="3">
                  <c:v>4.0999999999999996</c:v>
                </c:pt>
                <c:pt idx="4">
                  <c:v>4</c:v>
                </c:pt>
                <c:pt idx="5">
                  <c:v>4.5</c:v>
                </c:pt>
                <c:pt idx="6">
                  <c:v>4.9000000000000004</c:v>
                </c:pt>
                <c:pt idx="7">
                  <c:v>5</c:v>
                </c:pt>
                <c:pt idx="8">
                  <c:v>5.0999999999999996</c:v>
                </c:pt>
                <c:pt idx="9">
                  <c:v>4.9000000000000004</c:v>
                </c:pt>
                <c:pt idx="10">
                  <c:v>5.2</c:v>
                </c:pt>
                <c:pt idx="11">
                  <c:v>4.9000000000000004</c:v>
                </c:pt>
                <c:pt idx="12">
                  <c:v>4.3</c:v>
                </c:pt>
                <c:pt idx="13">
                  <c:v>4.2</c:v>
                </c:pt>
                <c:pt idx="14">
                  <c:v>3.9</c:v>
                </c:pt>
                <c:pt idx="15">
                  <c:v>3.9</c:v>
                </c:pt>
                <c:pt idx="16">
                  <c:v>3.7</c:v>
                </c:pt>
                <c:pt idx="17">
                  <c:v>3.5</c:v>
                </c:pt>
                <c:pt idx="18">
                  <c:v>3.5</c:v>
                </c:pt>
                <c:pt idx="19">
                  <c:v>3.4</c:v>
                </c:pt>
                <c:pt idx="20">
                  <c:v>3.5</c:v>
                </c:pt>
                <c:pt idx="21">
                  <c:v>3.6</c:v>
                </c:pt>
                <c:pt idx="22">
                  <c:v>3.7</c:v>
                </c:pt>
                <c:pt idx="23">
                  <c:v>3.8</c:v>
                </c:pt>
                <c:pt idx="24">
                  <c:v>3.7</c:v>
                </c:pt>
                <c:pt idx="25">
                  <c:v>3.7</c:v>
                </c:pt>
                <c:pt idx="26">
                  <c:v>3.5</c:v>
                </c:pt>
                <c:pt idx="27">
                  <c:v>3.4</c:v>
                </c:pt>
                <c:pt idx="28">
                  <c:v>3.3</c:v>
                </c:pt>
                <c:pt idx="29">
                  <c:v>3.2</c:v>
                </c:pt>
                <c:pt idx="30">
                  <c:v>3.3</c:v>
                </c:pt>
                <c:pt idx="31">
                  <c:v>3.4</c:v>
                </c:pt>
                <c:pt idx="32">
                  <c:v>3.7</c:v>
                </c:pt>
                <c:pt idx="33">
                  <c:v>3.8</c:v>
                </c:pt>
                <c:pt idx="34">
                  <c:v>3.8</c:v>
                </c:pt>
                <c:pt idx="35">
                  <c:v>3.8</c:v>
                </c:pt>
                <c:pt idx="36">
                  <c:v>3.8</c:v>
                </c:pt>
                <c:pt idx="37">
                  <c:v>3.6</c:v>
                </c:pt>
                <c:pt idx="38">
                  <c:v>3.6</c:v>
                </c:pt>
                <c:pt idx="39">
                  <c:v>4.0999999999999996</c:v>
                </c:pt>
                <c:pt idx="40">
                  <c:v>4.5</c:v>
                </c:pt>
              </c:numCache>
            </c:numRef>
          </c:val>
        </c:ser>
        <c:ser>
          <c:idx val="5"/>
          <c:order val="4"/>
          <c:tx>
            <c:v>Other Mandatory</c:v>
          </c:tx>
          <c:cat>
            <c:numRef>
              <c:f>'spending components'!$A$4:$A$44</c:f>
              <c:numCache>
                <c:formatCode>General</c:formatCode>
                <c:ptCount val="4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numCache>
            </c:numRef>
          </c:cat>
          <c:val>
            <c:numRef>
              <c:f>'spending components'!$G$4:$G$44</c:f>
              <c:numCache>
                <c:formatCode>0.0</c:formatCode>
                <c:ptCount val="41"/>
                <c:pt idx="0">
                  <c:v>2.1999999999999993</c:v>
                </c:pt>
                <c:pt idx="1">
                  <c:v>2.5</c:v>
                </c:pt>
                <c:pt idx="2">
                  <c:v>2.9</c:v>
                </c:pt>
                <c:pt idx="3">
                  <c:v>2.8</c:v>
                </c:pt>
                <c:pt idx="4">
                  <c:v>2.7</c:v>
                </c:pt>
                <c:pt idx="5">
                  <c:v>4.3</c:v>
                </c:pt>
                <c:pt idx="6">
                  <c:v>4.0999999999999996</c:v>
                </c:pt>
                <c:pt idx="7">
                  <c:v>3.4</c:v>
                </c:pt>
                <c:pt idx="8">
                  <c:v>3.5</c:v>
                </c:pt>
                <c:pt idx="9">
                  <c:v>3.1</c:v>
                </c:pt>
                <c:pt idx="10">
                  <c:v>3.6</c:v>
                </c:pt>
                <c:pt idx="11">
                  <c:v>3.5</c:v>
                </c:pt>
                <c:pt idx="12">
                  <c:v>3.5</c:v>
                </c:pt>
                <c:pt idx="13">
                  <c:v>3.6</c:v>
                </c:pt>
                <c:pt idx="14">
                  <c:v>2.7</c:v>
                </c:pt>
                <c:pt idx="15">
                  <c:v>2.9</c:v>
                </c:pt>
                <c:pt idx="16">
                  <c:v>2.7</c:v>
                </c:pt>
                <c:pt idx="17">
                  <c:v>2.2999999999999998</c:v>
                </c:pt>
                <c:pt idx="18">
                  <c:v>2.2999999999999998</c:v>
                </c:pt>
                <c:pt idx="19">
                  <c:v>2.4</c:v>
                </c:pt>
                <c:pt idx="20">
                  <c:v>3</c:v>
                </c:pt>
                <c:pt idx="21">
                  <c:v>2.7</c:v>
                </c:pt>
                <c:pt idx="22">
                  <c:v>2.7</c:v>
                </c:pt>
                <c:pt idx="23">
                  <c:v>2.2999999999999998</c:v>
                </c:pt>
                <c:pt idx="24">
                  <c:v>2.2999999999999998</c:v>
                </c:pt>
                <c:pt idx="25">
                  <c:v>1.9</c:v>
                </c:pt>
                <c:pt idx="26">
                  <c:v>2</c:v>
                </c:pt>
                <c:pt idx="27">
                  <c:v>1.8</c:v>
                </c:pt>
                <c:pt idx="28">
                  <c:v>2</c:v>
                </c:pt>
                <c:pt idx="29">
                  <c:v>2.1</c:v>
                </c:pt>
                <c:pt idx="30">
                  <c:v>2.2000000000000002</c:v>
                </c:pt>
                <c:pt idx="31">
                  <c:v>2.1</c:v>
                </c:pt>
                <c:pt idx="32">
                  <c:v>2.4</c:v>
                </c:pt>
                <c:pt idx="33">
                  <c:v>2.5</c:v>
                </c:pt>
                <c:pt idx="34">
                  <c:v>2.2999999999999998</c:v>
                </c:pt>
                <c:pt idx="35">
                  <c:v>2.2999999999999998</c:v>
                </c:pt>
                <c:pt idx="36">
                  <c:v>2.4</c:v>
                </c:pt>
                <c:pt idx="37">
                  <c:v>1.7</c:v>
                </c:pt>
                <c:pt idx="38">
                  <c:v>2.2999999999999998</c:v>
                </c:pt>
                <c:pt idx="39">
                  <c:v>4.7</c:v>
                </c:pt>
                <c:pt idx="40">
                  <c:v>2.9</c:v>
                </c:pt>
              </c:numCache>
            </c:numRef>
          </c:val>
        </c:ser>
        <c:ser>
          <c:idx val="2"/>
          <c:order val="5"/>
          <c:tx>
            <c:v>Interest</c:v>
          </c:tx>
          <c:cat>
            <c:numRef>
              <c:f>'spending components'!$A$4:$A$44</c:f>
              <c:numCache>
                <c:formatCode>General</c:formatCode>
                <c:ptCount val="4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numCache>
            </c:numRef>
          </c:cat>
          <c:val>
            <c:numRef>
              <c:f>'spending components'!$I$4:$I$44</c:f>
              <c:numCache>
                <c:formatCode>#,##0.0</c:formatCode>
                <c:ptCount val="41"/>
                <c:pt idx="0" formatCode="General">
                  <c:v>1.4</c:v>
                </c:pt>
                <c:pt idx="1">
                  <c:v>1.4</c:v>
                </c:pt>
                <c:pt idx="2">
                  <c:v>1.3</c:v>
                </c:pt>
                <c:pt idx="3">
                  <c:v>1.3</c:v>
                </c:pt>
                <c:pt idx="4">
                  <c:v>1.5</c:v>
                </c:pt>
                <c:pt idx="5">
                  <c:v>1.5</c:v>
                </c:pt>
                <c:pt idx="6">
                  <c:v>1.5</c:v>
                </c:pt>
                <c:pt idx="7">
                  <c:v>1.5</c:v>
                </c:pt>
                <c:pt idx="8">
                  <c:v>1.5</c:v>
                </c:pt>
                <c:pt idx="9">
                  <c:v>1.6</c:v>
                </c:pt>
                <c:pt idx="10">
                  <c:v>1.7</c:v>
                </c:pt>
                <c:pt idx="11">
                  <c:v>1.9</c:v>
                </c:pt>
                <c:pt idx="12">
                  <c:v>2.2000000000000002</c:v>
                </c:pt>
                <c:pt idx="13">
                  <c:v>2.6</c:v>
                </c:pt>
                <c:pt idx="14">
                  <c:v>2.6</c:v>
                </c:pt>
                <c:pt idx="15">
                  <c:v>2.9</c:v>
                </c:pt>
                <c:pt idx="16">
                  <c:v>3.1</c:v>
                </c:pt>
                <c:pt idx="17">
                  <c:v>3.1</c:v>
                </c:pt>
                <c:pt idx="18">
                  <c:v>3</c:v>
                </c:pt>
                <c:pt idx="19">
                  <c:v>3</c:v>
                </c:pt>
                <c:pt idx="20">
                  <c:v>3.1</c:v>
                </c:pt>
                <c:pt idx="21">
                  <c:v>3.2</c:v>
                </c:pt>
                <c:pt idx="22">
                  <c:v>3.3</c:v>
                </c:pt>
                <c:pt idx="23">
                  <c:v>3.2</c:v>
                </c:pt>
                <c:pt idx="24">
                  <c:v>3</c:v>
                </c:pt>
                <c:pt idx="25">
                  <c:v>2.9</c:v>
                </c:pt>
                <c:pt idx="26">
                  <c:v>3.2</c:v>
                </c:pt>
                <c:pt idx="27">
                  <c:v>3.1</c:v>
                </c:pt>
                <c:pt idx="28">
                  <c:v>3</c:v>
                </c:pt>
                <c:pt idx="29">
                  <c:v>2.8</c:v>
                </c:pt>
                <c:pt idx="30">
                  <c:v>2.5</c:v>
                </c:pt>
                <c:pt idx="31">
                  <c:v>2.2999999999999998</c:v>
                </c:pt>
                <c:pt idx="32">
                  <c:v>2</c:v>
                </c:pt>
                <c:pt idx="33">
                  <c:v>1.6</c:v>
                </c:pt>
                <c:pt idx="34">
                  <c:v>1.4</c:v>
                </c:pt>
                <c:pt idx="35">
                  <c:v>1.4</c:v>
                </c:pt>
                <c:pt idx="36">
                  <c:v>1.5</c:v>
                </c:pt>
                <c:pt idx="37">
                  <c:v>1.7</c:v>
                </c:pt>
                <c:pt idx="38">
                  <c:v>1.7</c:v>
                </c:pt>
                <c:pt idx="39">
                  <c:v>1.8</c:v>
                </c:pt>
                <c:pt idx="40">
                  <c:v>1.3</c:v>
                </c:pt>
              </c:numCache>
            </c:numRef>
          </c:val>
        </c:ser>
        <c:dLbls>
          <c:showLegendKey val="0"/>
          <c:showVal val="0"/>
          <c:showCatName val="0"/>
          <c:showSerName val="0"/>
          <c:showPercent val="0"/>
          <c:showBubbleSize val="0"/>
        </c:dLbls>
        <c:axId val="40497920"/>
        <c:axId val="40499456"/>
      </c:areaChart>
      <c:catAx>
        <c:axId val="40497920"/>
        <c:scaling>
          <c:orientation val="minMax"/>
        </c:scaling>
        <c:delete val="0"/>
        <c:axPos val="b"/>
        <c:numFmt formatCode="General" sourceLinked="1"/>
        <c:majorTickMark val="out"/>
        <c:minorTickMark val="none"/>
        <c:tickLblPos val="nextTo"/>
        <c:crossAx val="40499456"/>
        <c:crosses val="autoZero"/>
        <c:auto val="1"/>
        <c:lblAlgn val="ctr"/>
        <c:lblOffset val="100"/>
        <c:tickLblSkip val="10"/>
        <c:tickMarkSkip val="10"/>
        <c:noMultiLvlLbl val="0"/>
      </c:catAx>
      <c:valAx>
        <c:axId val="40499456"/>
        <c:scaling>
          <c:orientation val="minMax"/>
          <c:max val="25"/>
        </c:scaling>
        <c:delete val="0"/>
        <c:axPos val="l"/>
        <c:majorGridlines>
          <c:spPr>
            <a:ln>
              <a:solidFill>
                <a:schemeClr val="bg2">
                  <a:lumMod val="90000"/>
                </a:schemeClr>
              </a:solidFill>
            </a:ln>
          </c:spPr>
        </c:majorGridlines>
        <c:numFmt formatCode="0" sourceLinked="0"/>
        <c:majorTickMark val="out"/>
        <c:minorTickMark val="none"/>
        <c:tickLblPos val="nextTo"/>
        <c:spPr>
          <a:ln>
            <a:noFill/>
          </a:ln>
        </c:spPr>
        <c:crossAx val="40497920"/>
        <c:crosses val="autoZero"/>
        <c:crossBetween val="midCat"/>
      </c:valAx>
    </c:plotArea>
    <c:plotVisOnly val="1"/>
    <c:dispBlanksAs val="gap"/>
    <c:showDLblsOverMax val="0"/>
  </c:chart>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Total Public and Private Spending on Healthcare</a:t>
            </a:r>
            <a:r>
              <a:rPr lang="en-US" baseline="0"/>
              <a:t> as Percent of GDP, 1980-2080</a:t>
            </a:r>
            <a:endParaRPr lang="en-US"/>
          </a:p>
        </c:rich>
      </c:tx>
      <c:overlay val="0"/>
    </c:title>
    <c:autoTitleDeleted val="0"/>
    <c:plotArea>
      <c:layout>
        <c:manualLayout>
          <c:layoutTarget val="inner"/>
          <c:xMode val="edge"/>
          <c:yMode val="edge"/>
          <c:x val="4.4565313951140849E-2"/>
          <c:y val="0.12939902966674618"/>
          <c:w val="0.92933817888148551"/>
          <c:h val="0.7463972003499566"/>
        </c:manualLayout>
      </c:layout>
      <c:lineChart>
        <c:grouping val="standard"/>
        <c:varyColors val="0"/>
        <c:ser>
          <c:idx val="0"/>
          <c:order val="0"/>
          <c:marker>
            <c:symbol val="none"/>
          </c:marker>
          <c:cat>
            <c:numRef>
              <c:f>'F2-1'!$A$29:$A$129</c:f>
              <c:numCache>
                <c:formatCode>General</c:formatCode>
                <c:ptCount val="10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pt idx="71">
                  <c:v>2051</c:v>
                </c:pt>
                <c:pt idx="72">
                  <c:v>2052</c:v>
                </c:pt>
                <c:pt idx="73">
                  <c:v>2053</c:v>
                </c:pt>
                <c:pt idx="74">
                  <c:v>2054</c:v>
                </c:pt>
                <c:pt idx="75">
                  <c:v>2055</c:v>
                </c:pt>
                <c:pt idx="76">
                  <c:v>2056</c:v>
                </c:pt>
                <c:pt idx="77">
                  <c:v>2057</c:v>
                </c:pt>
                <c:pt idx="78">
                  <c:v>2058</c:v>
                </c:pt>
                <c:pt idx="79">
                  <c:v>2059</c:v>
                </c:pt>
                <c:pt idx="80">
                  <c:v>2060</c:v>
                </c:pt>
                <c:pt idx="81">
                  <c:v>2061</c:v>
                </c:pt>
                <c:pt idx="82">
                  <c:v>2062</c:v>
                </c:pt>
                <c:pt idx="83">
                  <c:v>2063</c:v>
                </c:pt>
                <c:pt idx="84">
                  <c:v>2064</c:v>
                </c:pt>
                <c:pt idx="85">
                  <c:v>2065</c:v>
                </c:pt>
                <c:pt idx="86">
                  <c:v>2066</c:v>
                </c:pt>
                <c:pt idx="87">
                  <c:v>2067</c:v>
                </c:pt>
                <c:pt idx="88">
                  <c:v>2068</c:v>
                </c:pt>
                <c:pt idx="89">
                  <c:v>2069</c:v>
                </c:pt>
                <c:pt idx="90">
                  <c:v>2070</c:v>
                </c:pt>
                <c:pt idx="91">
                  <c:v>2071</c:v>
                </c:pt>
                <c:pt idx="92">
                  <c:v>2072</c:v>
                </c:pt>
                <c:pt idx="93">
                  <c:v>2073</c:v>
                </c:pt>
                <c:pt idx="94">
                  <c:v>2074</c:v>
                </c:pt>
                <c:pt idx="95">
                  <c:v>2075</c:v>
                </c:pt>
                <c:pt idx="96">
                  <c:v>2076</c:v>
                </c:pt>
                <c:pt idx="97">
                  <c:v>2077</c:v>
                </c:pt>
                <c:pt idx="98">
                  <c:v>2078</c:v>
                </c:pt>
                <c:pt idx="99">
                  <c:v>2079</c:v>
                </c:pt>
                <c:pt idx="100">
                  <c:v>2080</c:v>
                </c:pt>
              </c:numCache>
            </c:numRef>
          </c:cat>
          <c:val>
            <c:numRef>
              <c:f>'F2-1'!$E$29:$E$129</c:f>
              <c:numCache>
                <c:formatCode>0.0</c:formatCode>
                <c:ptCount val="101"/>
                <c:pt idx="0">
                  <c:v>8.4</c:v>
                </c:pt>
                <c:pt idx="1">
                  <c:v>8.7000000000000011</c:v>
                </c:pt>
                <c:pt idx="2">
                  <c:v>9.4</c:v>
                </c:pt>
                <c:pt idx="3">
                  <c:v>9.5</c:v>
                </c:pt>
                <c:pt idx="4">
                  <c:v>9.4</c:v>
                </c:pt>
                <c:pt idx="5">
                  <c:v>9.7000000000000011</c:v>
                </c:pt>
                <c:pt idx="6">
                  <c:v>9.8000000000000007</c:v>
                </c:pt>
                <c:pt idx="7">
                  <c:v>10.1</c:v>
                </c:pt>
                <c:pt idx="8">
                  <c:v>10.5</c:v>
                </c:pt>
                <c:pt idx="9">
                  <c:v>10.9</c:v>
                </c:pt>
                <c:pt idx="10">
                  <c:v>11.5</c:v>
                </c:pt>
                <c:pt idx="11">
                  <c:v>12.2</c:v>
                </c:pt>
                <c:pt idx="12">
                  <c:v>12.5</c:v>
                </c:pt>
                <c:pt idx="13">
                  <c:v>12.8</c:v>
                </c:pt>
                <c:pt idx="14">
                  <c:v>12.7</c:v>
                </c:pt>
                <c:pt idx="15">
                  <c:v>12.9</c:v>
                </c:pt>
                <c:pt idx="16">
                  <c:v>12.8</c:v>
                </c:pt>
                <c:pt idx="17">
                  <c:v>12.7</c:v>
                </c:pt>
                <c:pt idx="18">
                  <c:v>12.7</c:v>
                </c:pt>
                <c:pt idx="19">
                  <c:v>12.7</c:v>
                </c:pt>
                <c:pt idx="20">
                  <c:v>12.9</c:v>
                </c:pt>
                <c:pt idx="21">
                  <c:v>13.6</c:v>
                </c:pt>
                <c:pt idx="22">
                  <c:v>14.3</c:v>
                </c:pt>
                <c:pt idx="23">
                  <c:v>14.8</c:v>
                </c:pt>
                <c:pt idx="24">
                  <c:v>14.8</c:v>
                </c:pt>
                <c:pt idx="25">
                  <c:v>14.9</c:v>
                </c:pt>
                <c:pt idx="26">
                  <c:v>15</c:v>
                </c:pt>
                <c:pt idx="27">
                  <c:v>15.2</c:v>
                </c:pt>
                <c:pt idx="28">
                  <c:v>16.100000000000001</c:v>
                </c:pt>
                <c:pt idx="29">
                  <c:v>16.899999999999999</c:v>
                </c:pt>
                <c:pt idx="30">
                  <c:v>17.2</c:v>
                </c:pt>
                <c:pt idx="31">
                  <c:v>17.8</c:v>
                </c:pt>
                <c:pt idx="32">
                  <c:v>17.899999999999999</c:v>
                </c:pt>
                <c:pt idx="33">
                  <c:v>18.399999999999999</c:v>
                </c:pt>
                <c:pt idx="34">
                  <c:v>18.8</c:v>
                </c:pt>
                <c:pt idx="35">
                  <c:v>19.2</c:v>
                </c:pt>
                <c:pt idx="36">
                  <c:v>19.7</c:v>
                </c:pt>
                <c:pt idx="37">
                  <c:v>20</c:v>
                </c:pt>
                <c:pt idx="38">
                  <c:v>20.5</c:v>
                </c:pt>
                <c:pt idx="39">
                  <c:v>21.2</c:v>
                </c:pt>
                <c:pt idx="40">
                  <c:v>21.8</c:v>
                </c:pt>
                <c:pt idx="41">
                  <c:v>22.4</c:v>
                </c:pt>
                <c:pt idx="42">
                  <c:v>23</c:v>
                </c:pt>
                <c:pt idx="43">
                  <c:v>23.6</c:v>
                </c:pt>
                <c:pt idx="44">
                  <c:v>24.3</c:v>
                </c:pt>
                <c:pt idx="45">
                  <c:v>24.9</c:v>
                </c:pt>
                <c:pt idx="46">
                  <c:v>25.5</c:v>
                </c:pt>
                <c:pt idx="47">
                  <c:v>26.1</c:v>
                </c:pt>
                <c:pt idx="48">
                  <c:v>26.8</c:v>
                </c:pt>
                <c:pt idx="49">
                  <c:v>27.4</c:v>
                </c:pt>
                <c:pt idx="50">
                  <c:v>28</c:v>
                </c:pt>
                <c:pt idx="51">
                  <c:v>28.6</c:v>
                </c:pt>
                <c:pt idx="52">
                  <c:v>29.2</c:v>
                </c:pt>
                <c:pt idx="53">
                  <c:v>29.7</c:v>
                </c:pt>
                <c:pt idx="54">
                  <c:v>30.3</c:v>
                </c:pt>
                <c:pt idx="55">
                  <c:v>30.8</c:v>
                </c:pt>
                <c:pt idx="56">
                  <c:v>31.4</c:v>
                </c:pt>
                <c:pt idx="57">
                  <c:v>31.9</c:v>
                </c:pt>
                <c:pt idx="58">
                  <c:v>32.4</c:v>
                </c:pt>
                <c:pt idx="59">
                  <c:v>32.9</c:v>
                </c:pt>
                <c:pt idx="60">
                  <c:v>33.300000000000004</c:v>
                </c:pt>
                <c:pt idx="61">
                  <c:v>33.700000000000003</c:v>
                </c:pt>
                <c:pt idx="62">
                  <c:v>34.1</c:v>
                </c:pt>
                <c:pt idx="63">
                  <c:v>34.5</c:v>
                </c:pt>
                <c:pt idx="64">
                  <c:v>34.9</c:v>
                </c:pt>
                <c:pt idx="65">
                  <c:v>35.200000000000003</c:v>
                </c:pt>
                <c:pt idx="66">
                  <c:v>35.6</c:v>
                </c:pt>
                <c:pt idx="67">
                  <c:v>36</c:v>
                </c:pt>
                <c:pt idx="68">
                  <c:v>36.300000000000004</c:v>
                </c:pt>
                <c:pt idx="69">
                  <c:v>36.6</c:v>
                </c:pt>
                <c:pt idx="70">
                  <c:v>36.9</c:v>
                </c:pt>
                <c:pt idx="71">
                  <c:v>37.200000000000003</c:v>
                </c:pt>
                <c:pt idx="72">
                  <c:v>37.4</c:v>
                </c:pt>
                <c:pt idx="73">
                  <c:v>37.700000000000003</c:v>
                </c:pt>
                <c:pt idx="74">
                  <c:v>38</c:v>
                </c:pt>
                <c:pt idx="75">
                  <c:v>38.300000000000004</c:v>
                </c:pt>
                <c:pt idx="76">
                  <c:v>38.6</c:v>
                </c:pt>
                <c:pt idx="77">
                  <c:v>38.9</c:v>
                </c:pt>
                <c:pt idx="78">
                  <c:v>39.200000000000003</c:v>
                </c:pt>
                <c:pt idx="79">
                  <c:v>39.5</c:v>
                </c:pt>
                <c:pt idx="80">
                  <c:v>39.800000000000004</c:v>
                </c:pt>
                <c:pt idx="81">
                  <c:v>40.1</c:v>
                </c:pt>
                <c:pt idx="82">
                  <c:v>40.4</c:v>
                </c:pt>
                <c:pt idx="83">
                  <c:v>40.700000000000003</c:v>
                </c:pt>
                <c:pt idx="84">
                  <c:v>41</c:v>
                </c:pt>
                <c:pt idx="85">
                  <c:v>41.3</c:v>
                </c:pt>
                <c:pt idx="86">
                  <c:v>41.7</c:v>
                </c:pt>
                <c:pt idx="87">
                  <c:v>42</c:v>
                </c:pt>
                <c:pt idx="88">
                  <c:v>42.3</c:v>
                </c:pt>
                <c:pt idx="89">
                  <c:v>42.7</c:v>
                </c:pt>
                <c:pt idx="90">
                  <c:v>43</c:v>
                </c:pt>
                <c:pt idx="91">
                  <c:v>43.3</c:v>
                </c:pt>
                <c:pt idx="92">
                  <c:v>43.7</c:v>
                </c:pt>
                <c:pt idx="93">
                  <c:v>44</c:v>
                </c:pt>
                <c:pt idx="94">
                  <c:v>44.3</c:v>
                </c:pt>
                <c:pt idx="95">
                  <c:v>44.7</c:v>
                </c:pt>
                <c:pt idx="96">
                  <c:v>45</c:v>
                </c:pt>
                <c:pt idx="97">
                  <c:v>45.3</c:v>
                </c:pt>
                <c:pt idx="98">
                  <c:v>45.6</c:v>
                </c:pt>
                <c:pt idx="99">
                  <c:v>45.9</c:v>
                </c:pt>
                <c:pt idx="100">
                  <c:v>46.2</c:v>
                </c:pt>
              </c:numCache>
            </c:numRef>
          </c:val>
          <c:smooth val="0"/>
        </c:ser>
        <c:dLbls>
          <c:showLegendKey val="0"/>
          <c:showVal val="0"/>
          <c:showCatName val="0"/>
          <c:showSerName val="0"/>
          <c:showPercent val="0"/>
          <c:showBubbleSize val="0"/>
        </c:dLbls>
        <c:marker val="1"/>
        <c:smooth val="0"/>
        <c:axId val="72863104"/>
        <c:axId val="72889472"/>
      </c:lineChart>
      <c:catAx>
        <c:axId val="72863104"/>
        <c:scaling>
          <c:orientation val="minMax"/>
        </c:scaling>
        <c:delete val="0"/>
        <c:axPos val="b"/>
        <c:numFmt formatCode="General" sourceLinked="1"/>
        <c:majorTickMark val="out"/>
        <c:minorTickMark val="none"/>
        <c:tickLblPos val="nextTo"/>
        <c:crossAx val="72889472"/>
        <c:crosses val="autoZero"/>
        <c:auto val="1"/>
        <c:lblAlgn val="ctr"/>
        <c:lblOffset val="100"/>
        <c:tickLblSkip val="5"/>
        <c:tickMarkSkip val="5"/>
        <c:noMultiLvlLbl val="0"/>
      </c:catAx>
      <c:valAx>
        <c:axId val="72889472"/>
        <c:scaling>
          <c:orientation val="minMax"/>
        </c:scaling>
        <c:delete val="0"/>
        <c:axPos val="l"/>
        <c:majorGridlines>
          <c:spPr>
            <a:ln>
              <a:solidFill>
                <a:schemeClr val="tx2">
                  <a:lumMod val="20000"/>
                  <a:lumOff val="80000"/>
                </a:schemeClr>
              </a:solidFill>
            </a:ln>
          </c:spPr>
        </c:majorGridlines>
        <c:numFmt formatCode="0" sourceLinked="0"/>
        <c:majorTickMark val="out"/>
        <c:minorTickMark val="none"/>
        <c:tickLblPos val="nextTo"/>
        <c:spPr>
          <a:ln>
            <a:noFill/>
          </a:ln>
        </c:spPr>
        <c:crossAx val="72863104"/>
        <c:crosses val="autoZero"/>
        <c:crossBetween val="between"/>
      </c:valAx>
    </c:plotArea>
    <c:plotVisOnly val="1"/>
    <c:dispBlanksAs val="gap"/>
    <c:showDLblsOverMax val="0"/>
  </c:chart>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Major Mandatory</a:t>
            </a:r>
            <a:r>
              <a:rPr lang="en-US" baseline="0"/>
              <a:t> Spending Items as Percentage of GDP, 1970-2035</a:t>
            </a:r>
            <a:endParaRPr lang="en-US"/>
          </a:p>
        </c:rich>
      </c:tx>
      <c:layout/>
      <c:overlay val="0"/>
    </c:title>
    <c:autoTitleDeleted val="0"/>
    <c:plotArea>
      <c:layout>
        <c:manualLayout>
          <c:layoutTarget val="inner"/>
          <c:xMode val="edge"/>
          <c:yMode val="edge"/>
          <c:x val="3.8009878866038016E-2"/>
          <c:y val="8.700887794129776E-2"/>
          <c:w val="0.93098478812614394"/>
          <c:h val="0.7815736277678117"/>
        </c:manualLayout>
      </c:layout>
      <c:areaChart>
        <c:grouping val="stacked"/>
        <c:varyColors val="0"/>
        <c:ser>
          <c:idx val="0"/>
          <c:order val="0"/>
          <c:cat>
            <c:numRef>
              <c:f>'Figure B-1'!$A$15:$A$130</c:f>
              <c:numCache>
                <c:formatCode>General</c:formatCode>
                <c:ptCount val="11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1">
                  <c:v>2041</c:v>
                </c:pt>
                <c:pt idx="72">
                  <c:v>2042</c:v>
                </c:pt>
                <c:pt idx="73">
                  <c:v>2043</c:v>
                </c:pt>
                <c:pt idx="74">
                  <c:v>2044</c:v>
                </c:pt>
                <c:pt idx="75">
                  <c:v>2045</c:v>
                </c:pt>
                <c:pt idx="76">
                  <c:v>2046</c:v>
                </c:pt>
                <c:pt idx="77">
                  <c:v>2047</c:v>
                </c:pt>
                <c:pt idx="78">
                  <c:v>2048</c:v>
                </c:pt>
                <c:pt idx="79">
                  <c:v>2049</c:v>
                </c:pt>
                <c:pt idx="80">
                  <c:v>2050</c:v>
                </c:pt>
                <c:pt idx="81">
                  <c:v>2051</c:v>
                </c:pt>
                <c:pt idx="82">
                  <c:v>2052</c:v>
                </c:pt>
                <c:pt idx="83">
                  <c:v>2053</c:v>
                </c:pt>
                <c:pt idx="84">
                  <c:v>2054</c:v>
                </c:pt>
                <c:pt idx="85">
                  <c:v>2055</c:v>
                </c:pt>
                <c:pt idx="86">
                  <c:v>2056</c:v>
                </c:pt>
                <c:pt idx="87">
                  <c:v>2057</c:v>
                </c:pt>
                <c:pt idx="88">
                  <c:v>2058</c:v>
                </c:pt>
                <c:pt idx="89">
                  <c:v>2059</c:v>
                </c:pt>
                <c:pt idx="90">
                  <c:v>2060</c:v>
                </c:pt>
                <c:pt idx="91">
                  <c:v>2061</c:v>
                </c:pt>
                <c:pt idx="92">
                  <c:v>2062</c:v>
                </c:pt>
                <c:pt idx="93">
                  <c:v>2063</c:v>
                </c:pt>
                <c:pt idx="94">
                  <c:v>2064</c:v>
                </c:pt>
                <c:pt idx="95">
                  <c:v>2065</c:v>
                </c:pt>
                <c:pt idx="96">
                  <c:v>2066</c:v>
                </c:pt>
                <c:pt idx="97">
                  <c:v>2067</c:v>
                </c:pt>
                <c:pt idx="98">
                  <c:v>2068</c:v>
                </c:pt>
                <c:pt idx="99">
                  <c:v>2069</c:v>
                </c:pt>
                <c:pt idx="100">
                  <c:v>2070</c:v>
                </c:pt>
                <c:pt idx="101">
                  <c:v>2071</c:v>
                </c:pt>
                <c:pt idx="102">
                  <c:v>2072</c:v>
                </c:pt>
                <c:pt idx="103">
                  <c:v>2073</c:v>
                </c:pt>
                <c:pt idx="104">
                  <c:v>2074</c:v>
                </c:pt>
                <c:pt idx="105">
                  <c:v>2075</c:v>
                </c:pt>
                <c:pt idx="106">
                  <c:v>2076</c:v>
                </c:pt>
                <c:pt idx="107">
                  <c:v>2077</c:v>
                </c:pt>
                <c:pt idx="108">
                  <c:v>2078</c:v>
                </c:pt>
                <c:pt idx="109">
                  <c:v>2079</c:v>
                </c:pt>
                <c:pt idx="110">
                  <c:v>2080</c:v>
                </c:pt>
                <c:pt idx="111">
                  <c:v>2081</c:v>
                </c:pt>
                <c:pt idx="112">
                  <c:v>2082</c:v>
                </c:pt>
                <c:pt idx="113">
                  <c:v>2083</c:v>
                </c:pt>
                <c:pt idx="114">
                  <c:v>2084</c:v>
                </c:pt>
                <c:pt idx="115">
                  <c:v>2085</c:v>
                </c:pt>
              </c:numCache>
            </c:numRef>
          </c:cat>
          <c:val>
            <c:numRef>
              <c:f>'Figure B-1'!$B$15:$B$80</c:f>
              <c:numCache>
                <c:formatCode>0.0</c:formatCode>
                <c:ptCount val="66"/>
                <c:pt idx="0">
                  <c:v>2.9</c:v>
                </c:pt>
                <c:pt idx="1">
                  <c:v>3.3</c:v>
                </c:pt>
                <c:pt idx="2">
                  <c:v>3.3</c:v>
                </c:pt>
                <c:pt idx="3">
                  <c:v>3.7</c:v>
                </c:pt>
                <c:pt idx="4">
                  <c:v>3.8</c:v>
                </c:pt>
                <c:pt idx="5">
                  <c:v>4.0999999999999996</c:v>
                </c:pt>
                <c:pt idx="6">
                  <c:v>4.2</c:v>
                </c:pt>
                <c:pt idx="7">
                  <c:v>4.2</c:v>
                </c:pt>
                <c:pt idx="8">
                  <c:v>4.2</c:v>
                </c:pt>
                <c:pt idx="9">
                  <c:v>4.0999999999999996</c:v>
                </c:pt>
                <c:pt idx="10">
                  <c:v>4.3</c:v>
                </c:pt>
                <c:pt idx="11">
                  <c:v>4.5</c:v>
                </c:pt>
                <c:pt idx="12">
                  <c:v>4.8</c:v>
                </c:pt>
                <c:pt idx="13">
                  <c:v>4.9000000000000004</c:v>
                </c:pt>
                <c:pt idx="14">
                  <c:v>4.5999999999999996</c:v>
                </c:pt>
                <c:pt idx="15">
                  <c:v>4.5</c:v>
                </c:pt>
                <c:pt idx="16">
                  <c:v>4.5</c:v>
                </c:pt>
                <c:pt idx="17">
                  <c:v>4.4000000000000004</c:v>
                </c:pt>
                <c:pt idx="18">
                  <c:v>4.3</c:v>
                </c:pt>
                <c:pt idx="19">
                  <c:v>4.3</c:v>
                </c:pt>
                <c:pt idx="20">
                  <c:v>4.3</c:v>
                </c:pt>
                <c:pt idx="21">
                  <c:v>4.5</c:v>
                </c:pt>
                <c:pt idx="22">
                  <c:v>4.5999999999999996</c:v>
                </c:pt>
                <c:pt idx="23">
                  <c:v>4.5999999999999996</c:v>
                </c:pt>
                <c:pt idx="24">
                  <c:v>4.5</c:v>
                </c:pt>
                <c:pt idx="25">
                  <c:v>4.5</c:v>
                </c:pt>
                <c:pt idx="26">
                  <c:v>4.5</c:v>
                </c:pt>
                <c:pt idx="27">
                  <c:v>4.4000000000000004</c:v>
                </c:pt>
                <c:pt idx="28">
                  <c:v>4.3</c:v>
                </c:pt>
                <c:pt idx="29">
                  <c:v>4.2</c:v>
                </c:pt>
                <c:pt idx="30">
                  <c:v>4.0999999999999996</c:v>
                </c:pt>
                <c:pt idx="31">
                  <c:v>4.2</c:v>
                </c:pt>
                <c:pt idx="32">
                  <c:v>4.3</c:v>
                </c:pt>
                <c:pt idx="33">
                  <c:v>4.3</c:v>
                </c:pt>
                <c:pt idx="34">
                  <c:v>4.2</c:v>
                </c:pt>
                <c:pt idx="35">
                  <c:v>4.2</c:v>
                </c:pt>
                <c:pt idx="36">
                  <c:v>4.0999999999999996</c:v>
                </c:pt>
                <c:pt idx="37">
                  <c:v>4.2</c:v>
                </c:pt>
                <c:pt idx="38">
                  <c:v>4.3</c:v>
                </c:pt>
                <c:pt idx="39">
                  <c:v>4.8</c:v>
                </c:pt>
                <c:pt idx="40">
                  <c:v>4.8</c:v>
                </c:pt>
                <c:pt idx="41">
                  <c:v>4.8</c:v>
                </c:pt>
                <c:pt idx="42">
                  <c:v>4.8</c:v>
                </c:pt>
                <c:pt idx="43">
                  <c:v>4.9000000000000004</c:v>
                </c:pt>
                <c:pt idx="44">
                  <c:v>4.9000000000000004</c:v>
                </c:pt>
                <c:pt idx="45">
                  <c:v>4.9000000000000004</c:v>
                </c:pt>
                <c:pt idx="46">
                  <c:v>4.9000000000000004</c:v>
                </c:pt>
                <c:pt idx="47">
                  <c:v>5</c:v>
                </c:pt>
                <c:pt idx="48">
                  <c:v>5.0999999999999996</c:v>
                </c:pt>
                <c:pt idx="49">
                  <c:v>5.0999999999999996</c:v>
                </c:pt>
                <c:pt idx="50">
                  <c:v>5.2</c:v>
                </c:pt>
                <c:pt idx="51">
                  <c:v>5.3</c:v>
                </c:pt>
                <c:pt idx="52">
                  <c:v>5.4</c:v>
                </c:pt>
                <c:pt idx="53">
                  <c:v>5.5</c:v>
                </c:pt>
                <c:pt idx="54">
                  <c:v>5.6</c:v>
                </c:pt>
                <c:pt idx="55">
                  <c:v>5.7</c:v>
                </c:pt>
                <c:pt idx="56">
                  <c:v>5.7</c:v>
                </c:pt>
                <c:pt idx="57">
                  <c:v>5.8</c:v>
                </c:pt>
                <c:pt idx="58">
                  <c:v>5.9</c:v>
                </c:pt>
                <c:pt idx="59">
                  <c:v>5.9</c:v>
                </c:pt>
                <c:pt idx="60">
                  <c:v>6</c:v>
                </c:pt>
                <c:pt idx="61">
                  <c:v>6</c:v>
                </c:pt>
                <c:pt idx="62">
                  <c:v>6</c:v>
                </c:pt>
                <c:pt idx="63">
                  <c:v>6.1</c:v>
                </c:pt>
                <c:pt idx="64">
                  <c:v>6.1</c:v>
                </c:pt>
                <c:pt idx="65">
                  <c:v>6.1</c:v>
                </c:pt>
              </c:numCache>
            </c:numRef>
          </c:val>
        </c:ser>
        <c:ser>
          <c:idx val="1"/>
          <c:order val="1"/>
          <c:cat>
            <c:numRef>
              <c:f>'Figure B-1'!$A$15:$A$130</c:f>
              <c:numCache>
                <c:formatCode>General</c:formatCode>
                <c:ptCount val="11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1">
                  <c:v>2041</c:v>
                </c:pt>
                <c:pt idx="72">
                  <c:v>2042</c:v>
                </c:pt>
                <c:pt idx="73">
                  <c:v>2043</c:v>
                </c:pt>
                <c:pt idx="74">
                  <c:v>2044</c:v>
                </c:pt>
                <c:pt idx="75">
                  <c:v>2045</c:v>
                </c:pt>
                <c:pt idx="76">
                  <c:v>2046</c:v>
                </c:pt>
                <c:pt idx="77">
                  <c:v>2047</c:v>
                </c:pt>
                <c:pt idx="78">
                  <c:v>2048</c:v>
                </c:pt>
                <c:pt idx="79">
                  <c:v>2049</c:v>
                </c:pt>
                <c:pt idx="80">
                  <c:v>2050</c:v>
                </c:pt>
                <c:pt idx="81">
                  <c:v>2051</c:v>
                </c:pt>
                <c:pt idx="82">
                  <c:v>2052</c:v>
                </c:pt>
                <c:pt idx="83">
                  <c:v>2053</c:v>
                </c:pt>
                <c:pt idx="84">
                  <c:v>2054</c:v>
                </c:pt>
                <c:pt idx="85">
                  <c:v>2055</c:v>
                </c:pt>
                <c:pt idx="86">
                  <c:v>2056</c:v>
                </c:pt>
                <c:pt idx="87">
                  <c:v>2057</c:v>
                </c:pt>
                <c:pt idx="88">
                  <c:v>2058</c:v>
                </c:pt>
                <c:pt idx="89">
                  <c:v>2059</c:v>
                </c:pt>
                <c:pt idx="90">
                  <c:v>2060</c:v>
                </c:pt>
                <c:pt idx="91">
                  <c:v>2061</c:v>
                </c:pt>
                <c:pt idx="92">
                  <c:v>2062</c:v>
                </c:pt>
                <c:pt idx="93">
                  <c:v>2063</c:v>
                </c:pt>
                <c:pt idx="94">
                  <c:v>2064</c:v>
                </c:pt>
                <c:pt idx="95">
                  <c:v>2065</c:v>
                </c:pt>
                <c:pt idx="96">
                  <c:v>2066</c:v>
                </c:pt>
                <c:pt idx="97">
                  <c:v>2067</c:v>
                </c:pt>
                <c:pt idx="98">
                  <c:v>2068</c:v>
                </c:pt>
                <c:pt idx="99">
                  <c:v>2069</c:v>
                </c:pt>
                <c:pt idx="100">
                  <c:v>2070</c:v>
                </c:pt>
                <c:pt idx="101">
                  <c:v>2071</c:v>
                </c:pt>
                <c:pt idx="102">
                  <c:v>2072</c:v>
                </c:pt>
                <c:pt idx="103">
                  <c:v>2073</c:v>
                </c:pt>
                <c:pt idx="104">
                  <c:v>2074</c:v>
                </c:pt>
                <c:pt idx="105">
                  <c:v>2075</c:v>
                </c:pt>
                <c:pt idx="106">
                  <c:v>2076</c:v>
                </c:pt>
                <c:pt idx="107">
                  <c:v>2077</c:v>
                </c:pt>
                <c:pt idx="108">
                  <c:v>2078</c:v>
                </c:pt>
                <c:pt idx="109">
                  <c:v>2079</c:v>
                </c:pt>
                <c:pt idx="110">
                  <c:v>2080</c:v>
                </c:pt>
                <c:pt idx="111">
                  <c:v>2081</c:v>
                </c:pt>
                <c:pt idx="112">
                  <c:v>2082</c:v>
                </c:pt>
                <c:pt idx="113">
                  <c:v>2083</c:v>
                </c:pt>
                <c:pt idx="114">
                  <c:v>2084</c:v>
                </c:pt>
                <c:pt idx="115">
                  <c:v>2085</c:v>
                </c:pt>
              </c:numCache>
            </c:numRef>
          </c:cat>
          <c:val>
            <c:numRef>
              <c:f>'Figure B-1'!$C$15:$C$80</c:f>
              <c:numCache>
                <c:formatCode>0.0</c:formatCode>
                <c:ptCount val="66"/>
                <c:pt idx="0">
                  <c:v>0.9</c:v>
                </c:pt>
                <c:pt idx="1">
                  <c:v>1</c:v>
                </c:pt>
                <c:pt idx="2">
                  <c:v>1.1000000000000001</c:v>
                </c:pt>
                <c:pt idx="3">
                  <c:v>1</c:v>
                </c:pt>
                <c:pt idx="4">
                  <c:v>1.1000000000000001</c:v>
                </c:pt>
                <c:pt idx="5">
                  <c:v>1.3</c:v>
                </c:pt>
                <c:pt idx="6">
                  <c:v>1.5</c:v>
                </c:pt>
                <c:pt idx="7">
                  <c:v>1.6</c:v>
                </c:pt>
                <c:pt idx="8">
                  <c:v>1.6</c:v>
                </c:pt>
                <c:pt idx="9">
                  <c:v>1.6</c:v>
                </c:pt>
                <c:pt idx="10">
                  <c:v>1.8</c:v>
                </c:pt>
                <c:pt idx="11">
                  <c:v>1.9</c:v>
                </c:pt>
                <c:pt idx="12">
                  <c:v>2.1</c:v>
                </c:pt>
                <c:pt idx="13">
                  <c:v>2.2000000000000002</c:v>
                </c:pt>
                <c:pt idx="14">
                  <c:v>2.1</c:v>
                </c:pt>
                <c:pt idx="15">
                  <c:v>2.2000000000000002</c:v>
                </c:pt>
                <c:pt idx="16">
                  <c:v>2.2999999999999998</c:v>
                </c:pt>
                <c:pt idx="17">
                  <c:v>2.2999999999999998</c:v>
                </c:pt>
                <c:pt idx="18">
                  <c:v>2.2999999999999998</c:v>
                </c:pt>
                <c:pt idx="19">
                  <c:v>2.4</c:v>
                </c:pt>
                <c:pt idx="20">
                  <c:v>2.6</c:v>
                </c:pt>
                <c:pt idx="21">
                  <c:v>2.8</c:v>
                </c:pt>
                <c:pt idx="22">
                  <c:v>3.2</c:v>
                </c:pt>
                <c:pt idx="23">
                  <c:v>3.3</c:v>
                </c:pt>
                <c:pt idx="24">
                  <c:v>3.5</c:v>
                </c:pt>
                <c:pt idx="25">
                  <c:v>3.6</c:v>
                </c:pt>
                <c:pt idx="26">
                  <c:v>3.7</c:v>
                </c:pt>
                <c:pt idx="27">
                  <c:v>3.7</c:v>
                </c:pt>
                <c:pt idx="28">
                  <c:v>3.6</c:v>
                </c:pt>
                <c:pt idx="29">
                  <c:v>3.4</c:v>
                </c:pt>
                <c:pt idx="30">
                  <c:v>3.4</c:v>
                </c:pt>
                <c:pt idx="31">
                  <c:v>3.6</c:v>
                </c:pt>
                <c:pt idx="32">
                  <c:v>3.8</c:v>
                </c:pt>
                <c:pt idx="33">
                  <c:v>4</c:v>
                </c:pt>
                <c:pt idx="34">
                  <c:v>4.0999999999999996</c:v>
                </c:pt>
                <c:pt idx="35">
                  <c:v>4.0999999999999996</c:v>
                </c:pt>
                <c:pt idx="36">
                  <c:v>4.2</c:v>
                </c:pt>
                <c:pt idx="37">
                  <c:v>4.5</c:v>
                </c:pt>
                <c:pt idx="38">
                  <c:v>4.5999999999999996</c:v>
                </c:pt>
                <c:pt idx="39">
                  <c:v>5.3</c:v>
                </c:pt>
                <c:pt idx="40">
                  <c:v>5.5</c:v>
                </c:pt>
                <c:pt idx="41">
                  <c:v>5.6</c:v>
                </c:pt>
                <c:pt idx="42">
                  <c:v>5.3</c:v>
                </c:pt>
                <c:pt idx="43">
                  <c:v>5.4</c:v>
                </c:pt>
                <c:pt idx="44">
                  <c:v>5.7</c:v>
                </c:pt>
                <c:pt idx="45">
                  <c:v>5.9</c:v>
                </c:pt>
                <c:pt idx="46">
                  <c:v>6.2</c:v>
                </c:pt>
                <c:pt idx="47">
                  <c:v>6.3</c:v>
                </c:pt>
                <c:pt idx="48">
                  <c:v>6.3</c:v>
                </c:pt>
                <c:pt idx="49">
                  <c:v>6.5</c:v>
                </c:pt>
                <c:pt idx="50">
                  <c:v>6.7</c:v>
                </c:pt>
                <c:pt idx="51">
                  <c:v>6.9</c:v>
                </c:pt>
                <c:pt idx="52">
                  <c:v>7</c:v>
                </c:pt>
                <c:pt idx="53">
                  <c:v>7.2</c:v>
                </c:pt>
                <c:pt idx="54">
                  <c:v>7.4</c:v>
                </c:pt>
                <c:pt idx="55">
                  <c:v>7.5</c:v>
                </c:pt>
                <c:pt idx="56">
                  <c:v>7.7</c:v>
                </c:pt>
                <c:pt idx="57">
                  <c:v>7.9</c:v>
                </c:pt>
                <c:pt idx="58">
                  <c:v>8</c:v>
                </c:pt>
                <c:pt idx="59">
                  <c:v>8.1999999999999993</c:v>
                </c:pt>
                <c:pt idx="60">
                  <c:v>8.4</c:v>
                </c:pt>
                <c:pt idx="61">
                  <c:v>8.6</c:v>
                </c:pt>
                <c:pt idx="62">
                  <c:v>8.8000000000000007</c:v>
                </c:pt>
                <c:pt idx="63">
                  <c:v>9</c:v>
                </c:pt>
                <c:pt idx="64">
                  <c:v>9.1999999999999993</c:v>
                </c:pt>
                <c:pt idx="65">
                  <c:v>9.4</c:v>
                </c:pt>
              </c:numCache>
            </c:numRef>
          </c:val>
        </c:ser>
        <c:ser>
          <c:idx val="2"/>
          <c:order val="2"/>
          <c:spPr>
            <a:ln w="25400">
              <a:noFill/>
            </a:ln>
          </c:spPr>
          <c:cat>
            <c:numRef>
              <c:f>'Figure B-1'!$A$15:$A$130</c:f>
              <c:numCache>
                <c:formatCode>General</c:formatCode>
                <c:ptCount val="11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1">
                  <c:v>2041</c:v>
                </c:pt>
                <c:pt idx="72">
                  <c:v>2042</c:v>
                </c:pt>
                <c:pt idx="73">
                  <c:v>2043</c:v>
                </c:pt>
                <c:pt idx="74">
                  <c:v>2044</c:v>
                </c:pt>
                <c:pt idx="75">
                  <c:v>2045</c:v>
                </c:pt>
                <c:pt idx="76">
                  <c:v>2046</c:v>
                </c:pt>
                <c:pt idx="77">
                  <c:v>2047</c:v>
                </c:pt>
                <c:pt idx="78">
                  <c:v>2048</c:v>
                </c:pt>
                <c:pt idx="79">
                  <c:v>2049</c:v>
                </c:pt>
                <c:pt idx="80">
                  <c:v>2050</c:v>
                </c:pt>
                <c:pt idx="81">
                  <c:v>2051</c:v>
                </c:pt>
                <c:pt idx="82">
                  <c:v>2052</c:v>
                </c:pt>
                <c:pt idx="83">
                  <c:v>2053</c:v>
                </c:pt>
                <c:pt idx="84">
                  <c:v>2054</c:v>
                </c:pt>
                <c:pt idx="85">
                  <c:v>2055</c:v>
                </c:pt>
                <c:pt idx="86">
                  <c:v>2056</c:v>
                </c:pt>
                <c:pt idx="87">
                  <c:v>2057</c:v>
                </c:pt>
                <c:pt idx="88">
                  <c:v>2058</c:v>
                </c:pt>
                <c:pt idx="89">
                  <c:v>2059</c:v>
                </c:pt>
                <c:pt idx="90">
                  <c:v>2060</c:v>
                </c:pt>
                <c:pt idx="91">
                  <c:v>2061</c:v>
                </c:pt>
                <c:pt idx="92">
                  <c:v>2062</c:v>
                </c:pt>
                <c:pt idx="93">
                  <c:v>2063</c:v>
                </c:pt>
                <c:pt idx="94">
                  <c:v>2064</c:v>
                </c:pt>
                <c:pt idx="95">
                  <c:v>2065</c:v>
                </c:pt>
                <c:pt idx="96">
                  <c:v>2066</c:v>
                </c:pt>
                <c:pt idx="97">
                  <c:v>2067</c:v>
                </c:pt>
                <c:pt idx="98">
                  <c:v>2068</c:v>
                </c:pt>
                <c:pt idx="99">
                  <c:v>2069</c:v>
                </c:pt>
                <c:pt idx="100">
                  <c:v>2070</c:v>
                </c:pt>
                <c:pt idx="101">
                  <c:v>2071</c:v>
                </c:pt>
                <c:pt idx="102">
                  <c:v>2072</c:v>
                </c:pt>
                <c:pt idx="103">
                  <c:v>2073</c:v>
                </c:pt>
                <c:pt idx="104">
                  <c:v>2074</c:v>
                </c:pt>
                <c:pt idx="105">
                  <c:v>2075</c:v>
                </c:pt>
                <c:pt idx="106">
                  <c:v>2076</c:v>
                </c:pt>
                <c:pt idx="107">
                  <c:v>2077</c:v>
                </c:pt>
                <c:pt idx="108">
                  <c:v>2078</c:v>
                </c:pt>
                <c:pt idx="109">
                  <c:v>2079</c:v>
                </c:pt>
                <c:pt idx="110">
                  <c:v>2080</c:v>
                </c:pt>
                <c:pt idx="111">
                  <c:v>2081</c:v>
                </c:pt>
                <c:pt idx="112">
                  <c:v>2082</c:v>
                </c:pt>
                <c:pt idx="113">
                  <c:v>2083</c:v>
                </c:pt>
                <c:pt idx="114">
                  <c:v>2084</c:v>
                </c:pt>
                <c:pt idx="115">
                  <c:v>2085</c:v>
                </c:pt>
              </c:numCache>
            </c:numRef>
          </c:cat>
          <c:val>
            <c:numRef>
              <c:f>'Figure B-1'!$P$15:$P$80</c:f>
              <c:numCache>
                <c:formatCode>#,##0.0</c:formatCode>
                <c:ptCount val="66"/>
                <c:pt idx="0">
                  <c:v>1.4</c:v>
                </c:pt>
                <c:pt idx="1">
                  <c:v>1.3</c:v>
                </c:pt>
                <c:pt idx="2">
                  <c:v>1.3</c:v>
                </c:pt>
                <c:pt idx="3">
                  <c:v>1.5</c:v>
                </c:pt>
                <c:pt idx="4">
                  <c:v>1.5</c:v>
                </c:pt>
                <c:pt idx="5">
                  <c:v>1.5</c:v>
                </c:pt>
                <c:pt idx="6">
                  <c:v>1.5</c:v>
                </c:pt>
                <c:pt idx="7">
                  <c:v>1.5</c:v>
                </c:pt>
                <c:pt idx="8">
                  <c:v>1.6</c:v>
                </c:pt>
                <c:pt idx="9">
                  <c:v>1.7</c:v>
                </c:pt>
                <c:pt idx="10">
                  <c:v>1.9</c:v>
                </c:pt>
                <c:pt idx="11">
                  <c:v>2.2000000000000002</c:v>
                </c:pt>
                <c:pt idx="12">
                  <c:v>2.6</c:v>
                </c:pt>
                <c:pt idx="13">
                  <c:v>2.6</c:v>
                </c:pt>
                <c:pt idx="14">
                  <c:v>2.9</c:v>
                </c:pt>
                <c:pt idx="15">
                  <c:v>3.1</c:v>
                </c:pt>
                <c:pt idx="16">
                  <c:v>3.1</c:v>
                </c:pt>
                <c:pt idx="17">
                  <c:v>3</c:v>
                </c:pt>
                <c:pt idx="18">
                  <c:v>3</c:v>
                </c:pt>
                <c:pt idx="19">
                  <c:v>3.1</c:v>
                </c:pt>
                <c:pt idx="20">
                  <c:v>3.2</c:v>
                </c:pt>
                <c:pt idx="21">
                  <c:v>3.3</c:v>
                </c:pt>
                <c:pt idx="22">
                  <c:v>3.2</c:v>
                </c:pt>
                <c:pt idx="23">
                  <c:v>3</c:v>
                </c:pt>
                <c:pt idx="24">
                  <c:v>2.9</c:v>
                </c:pt>
                <c:pt idx="25">
                  <c:v>3.2</c:v>
                </c:pt>
                <c:pt idx="26">
                  <c:v>3.1</c:v>
                </c:pt>
                <c:pt idx="27">
                  <c:v>3</c:v>
                </c:pt>
                <c:pt idx="28">
                  <c:v>2.8</c:v>
                </c:pt>
                <c:pt idx="29">
                  <c:v>2.5</c:v>
                </c:pt>
                <c:pt idx="30">
                  <c:v>2.2999999999999998</c:v>
                </c:pt>
                <c:pt idx="31">
                  <c:v>2</c:v>
                </c:pt>
                <c:pt idx="32">
                  <c:v>1.6</c:v>
                </c:pt>
                <c:pt idx="33">
                  <c:v>1.4</c:v>
                </c:pt>
                <c:pt idx="34">
                  <c:v>1.4</c:v>
                </c:pt>
                <c:pt idx="35">
                  <c:v>1.5</c:v>
                </c:pt>
                <c:pt idx="36">
                  <c:v>1.7</c:v>
                </c:pt>
                <c:pt idx="37">
                  <c:v>1.7</c:v>
                </c:pt>
                <c:pt idx="38">
                  <c:v>1.8</c:v>
                </c:pt>
                <c:pt idx="39">
                  <c:v>1.3</c:v>
                </c:pt>
                <c:pt idx="40">
                  <c:v>1.4</c:v>
                </c:pt>
                <c:pt idx="41" formatCode="0.0">
                  <c:v>1.4</c:v>
                </c:pt>
                <c:pt idx="42" formatCode="0.0">
                  <c:v>1.7</c:v>
                </c:pt>
                <c:pt idx="43" formatCode="0.0">
                  <c:v>2</c:v>
                </c:pt>
                <c:pt idx="44" formatCode="0.0">
                  <c:v>2.4</c:v>
                </c:pt>
                <c:pt idx="45" formatCode="0.0">
                  <c:v>2.7</c:v>
                </c:pt>
                <c:pt idx="46" formatCode="0.0">
                  <c:v>3.1</c:v>
                </c:pt>
                <c:pt idx="47" formatCode="0.0">
                  <c:v>3.4</c:v>
                </c:pt>
                <c:pt idx="48" formatCode="0.0">
                  <c:v>3.7</c:v>
                </c:pt>
                <c:pt idx="49" formatCode="0.0">
                  <c:v>3.9</c:v>
                </c:pt>
                <c:pt idx="50" formatCode="0.0">
                  <c:v>4.2</c:v>
                </c:pt>
                <c:pt idx="51" formatCode="0.0">
                  <c:v>4.4000000000000004</c:v>
                </c:pt>
                <c:pt idx="52" formatCode="0.0">
                  <c:v>4.5999999999999996</c:v>
                </c:pt>
                <c:pt idx="53" formatCode="0.0">
                  <c:v>4.9000000000000004</c:v>
                </c:pt>
                <c:pt idx="54" formatCode="0.0">
                  <c:v>5.3</c:v>
                </c:pt>
                <c:pt idx="55" formatCode="0.0">
                  <c:v>5.7</c:v>
                </c:pt>
                <c:pt idx="56" formatCode="0.0">
                  <c:v>6</c:v>
                </c:pt>
                <c:pt idx="57" formatCode="0.0">
                  <c:v>6.2</c:v>
                </c:pt>
                <c:pt idx="58" formatCode="0.0">
                  <c:v>6.5</c:v>
                </c:pt>
                <c:pt idx="59" formatCode="0.0">
                  <c:v>6.8</c:v>
                </c:pt>
                <c:pt idx="60" formatCode="0.0">
                  <c:v>7.2</c:v>
                </c:pt>
                <c:pt idx="61" formatCode="0.0">
                  <c:v>7.5</c:v>
                </c:pt>
                <c:pt idx="62" formatCode="0.0">
                  <c:v>7.9</c:v>
                </c:pt>
                <c:pt idx="63" formatCode="0.0">
                  <c:v>8.1999999999999993</c:v>
                </c:pt>
                <c:pt idx="64" formatCode="0.0">
                  <c:v>8.5</c:v>
                </c:pt>
                <c:pt idx="65" formatCode="0.0">
                  <c:v>8.9</c:v>
                </c:pt>
              </c:numCache>
            </c:numRef>
          </c:val>
        </c:ser>
        <c:dLbls>
          <c:showLegendKey val="0"/>
          <c:showVal val="0"/>
          <c:showCatName val="0"/>
          <c:showSerName val="0"/>
          <c:showPercent val="0"/>
          <c:showBubbleSize val="0"/>
        </c:dLbls>
        <c:axId val="72993408"/>
        <c:axId val="72995200"/>
      </c:areaChart>
      <c:catAx>
        <c:axId val="72993408"/>
        <c:scaling>
          <c:orientation val="minMax"/>
        </c:scaling>
        <c:delete val="0"/>
        <c:axPos val="b"/>
        <c:numFmt formatCode="General" sourceLinked="1"/>
        <c:majorTickMark val="out"/>
        <c:minorTickMark val="none"/>
        <c:tickLblPos val="nextTo"/>
        <c:spPr>
          <a:ln>
            <a:noFill/>
          </a:ln>
        </c:spPr>
        <c:crossAx val="72995200"/>
        <c:crosses val="autoZero"/>
        <c:auto val="1"/>
        <c:lblAlgn val="ctr"/>
        <c:lblOffset val="100"/>
        <c:tickLblSkip val="10"/>
        <c:tickMarkSkip val="10"/>
        <c:noMultiLvlLbl val="0"/>
      </c:catAx>
      <c:valAx>
        <c:axId val="72995200"/>
        <c:scaling>
          <c:orientation val="minMax"/>
          <c:max val="25"/>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crossAx val="72993408"/>
        <c:crosses val="autoZero"/>
        <c:crossBetween val="midCat"/>
      </c:valAx>
      <c:spPr>
        <a:solidFill>
          <a:schemeClr val="accent1">
            <a:lumMod val="40000"/>
            <a:lumOff val="60000"/>
          </a:schemeClr>
        </a:solidFill>
      </c:spPr>
    </c:plotArea>
    <c:plotVisOnly val="1"/>
    <c:dispBlanksAs val="zero"/>
    <c:showDLblsOverMax val="0"/>
  </c:chart>
  <c:spPr>
    <a:solidFill>
      <a:schemeClr val="accent1">
        <a:lumMod val="40000"/>
        <a:lumOff val="60000"/>
      </a:schemeClr>
    </a:solidFill>
  </c:sp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Pressures</a:t>
            </a:r>
            <a:r>
              <a:rPr lang="en-US" baseline="0" dirty="0" smtClean="0"/>
              <a:t> not Just at Federal Level:  </a:t>
            </a:r>
            <a:r>
              <a:rPr lang="en-US" dirty="0" smtClean="0"/>
              <a:t>Federal</a:t>
            </a:r>
            <a:r>
              <a:rPr lang="en-US" dirty="0"/>
              <a:t>,</a:t>
            </a:r>
            <a:r>
              <a:rPr lang="en-US" baseline="0" dirty="0"/>
              <a:t> State, and Local </a:t>
            </a:r>
            <a:r>
              <a:rPr lang="en-US" baseline="0" dirty="0" smtClean="0"/>
              <a:t>Non-Interest Spending</a:t>
            </a:r>
            <a:r>
              <a:rPr lang="en-US" baseline="0" dirty="0"/>
              <a:t>, as percent of GDP, </a:t>
            </a:r>
            <a:r>
              <a:rPr lang="en-US" baseline="0" dirty="0" smtClean="0"/>
              <a:t>1980-2050</a:t>
            </a:r>
            <a:endParaRPr lang="en-US" dirty="0"/>
          </a:p>
        </c:rich>
      </c:tx>
      <c:layout/>
      <c:overlay val="0"/>
    </c:title>
    <c:autoTitleDeleted val="0"/>
    <c:plotArea>
      <c:layout>
        <c:manualLayout>
          <c:layoutTarget val="inner"/>
          <c:xMode val="edge"/>
          <c:yMode val="edge"/>
          <c:x val="4.456531395114087E-2"/>
          <c:y val="0.12939902966674618"/>
          <c:w val="0.91691084768250164"/>
          <c:h val="0.7463972003499566"/>
        </c:manualLayout>
      </c:layout>
      <c:scatterChart>
        <c:scatterStyle val="smoothMarker"/>
        <c:varyColors val="0"/>
        <c:ser>
          <c:idx val="0"/>
          <c:order val="0"/>
          <c:tx>
            <c:v>Fed</c:v>
          </c:tx>
          <c:marker>
            <c:symbol val="none"/>
          </c:marker>
          <c:xVal>
            <c:numRef>
              <c:f>'F1-2'!$A$31:$A$131</c:f>
              <c:numCache>
                <c:formatCode>General</c:formatCode>
                <c:ptCount val="10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pt idx="71">
                  <c:v>2051</c:v>
                </c:pt>
                <c:pt idx="72">
                  <c:v>2052</c:v>
                </c:pt>
                <c:pt idx="73">
                  <c:v>2053</c:v>
                </c:pt>
                <c:pt idx="74">
                  <c:v>2054</c:v>
                </c:pt>
                <c:pt idx="75">
                  <c:v>2055</c:v>
                </c:pt>
                <c:pt idx="76">
                  <c:v>2056</c:v>
                </c:pt>
                <c:pt idx="77">
                  <c:v>2057</c:v>
                </c:pt>
                <c:pt idx="78">
                  <c:v>2058</c:v>
                </c:pt>
                <c:pt idx="79">
                  <c:v>2059</c:v>
                </c:pt>
                <c:pt idx="80">
                  <c:v>2060</c:v>
                </c:pt>
                <c:pt idx="81">
                  <c:v>2061</c:v>
                </c:pt>
                <c:pt idx="82">
                  <c:v>2062</c:v>
                </c:pt>
                <c:pt idx="83">
                  <c:v>2063</c:v>
                </c:pt>
                <c:pt idx="84">
                  <c:v>2064</c:v>
                </c:pt>
                <c:pt idx="85">
                  <c:v>2065</c:v>
                </c:pt>
                <c:pt idx="86">
                  <c:v>2066</c:v>
                </c:pt>
                <c:pt idx="87">
                  <c:v>2067</c:v>
                </c:pt>
                <c:pt idx="88">
                  <c:v>2068</c:v>
                </c:pt>
                <c:pt idx="89">
                  <c:v>2069</c:v>
                </c:pt>
                <c:pt idx="90">
                  <c:v>2070</c:v>
                </c:pt>
                <c:pt idx="91">
                  <c:v>2071</c:v>
                </c:pt>
                <c:pt idx="92">
                  <c:v>2072</c:v>
                </c:pt>
                <c:pt idx="93">
                  <c:v>2073</c:v>
                </c:pt>
                <c:pt idx="94">
                  <c:v>2074</c:v>
                </c:pt>
                <c:pt idx="95">
                  <c:v>2075</c:v>
                </c:pt>
                <c:pt idx="96">
                  <c:v>2076</c:v>
                </c:pt>
                <c:pt idx="97">
                  <c:v>2077</c:v>
                </c:pt>
                <c:pt idx="98">
                  <c:v>2078</c:v>
                </c:pt>
                <c:pt idx="99">
                  <c:v>2079</c:v>
                </c:pt>
                <c:pt idx="100">
                  <c:v>2080</c:v>
                </c:pt>
              </c:numCache>
            </c:numRef>
          </c:xVal>
          <c:yVal>
            <c:numRef>
              <c:f>'F1-2'!$E$31:$E$131</c:f>
              <c:numCache>
                <c:formatCode>0.0</c:formatCode>
                <c:ptCount val="101"/>
                <c:pt idx="0">
                  <c:v>19.899999999999999</c:v>
                </c:pt>
                <c:pt idx="1">
                  <c:v>19.899999999999999</c:v>
                </c:pt>
                <c:pt idx="2">
                  <c:v>20.7</c:v>
                </c:pt>
                <c:pt idx="3">
                  <c:v>20.5</c:v>
                </c:pt>
                <c:pt idx="4">
                  <c:v>19.3</c:v>
                </c:pt>
                <c:pt idx="5">
                  <c:v>19.600000000000001</c:v>
                </c:pt>
                <c:pt idx="6">
                  <c:v>19.2</c:v>
                </c:pt>
                <c:pt idx="7">
                  <c:v>18.5</c:v>
                </c:pt>
                <c:pt idx="8">
                  <c:v>18.2</c:v>
                </c:pt>
                <c:pt idx="9">
                  <c:v>18.2</c:v>
                </c:pt>
                <c:pt idx="10">
                  <c:v>18.7</c:v>
                </c:pt>
                <c:pt idx="11">
                  <c:v>19.100000000000001</c:v>
                </c:pt>
                <c:pt idx="12">
                  <c:v>18.8</c:v>
                </c:pt>
                <c:pt idx="13">
                  <c:v>18.399999999999999</c:v>
                </c:pt>
                <c:pt idx="14">
                  <c:v>17.899999999999999</c:v>
                </c:pt>
                <c:pt idx="15">
                  <c:v>17.5</c:v>
                </c:pt>
                <c:pt idx="16">
                  <c:v>17</c:v>
                </c:pt>
                <c:pt idx="17">
                  <c:v>16.5</c:v>
                </c:pt>
                <c:pt idx="18">
                  <c:v>16.3</c:v>
                </c:pt>
                <c:pt idx="19">
                  <c:v>16.100000000000001</c:v>
                </c:pt>
                <c:pt idx="20">
                  <c:v>16.2</c:v>
                </c:pt>
                <c:pt idx="21">
                  <c:v>16.8</c:v>
                </c:pt>
                <c:pt idx="22">
                  <c:v>18</c:v>
                </c:pt>
                <c:pt idx="23">
                  <c:v>18.600000000000001</c:v>
                </c:pt>
                <c:pt idx="24">
                  <c:v>18.600000000000001</c:v>
                </c:pt>
                <c:pt idx="25">
                  <c:v>18.7</c:v>
                </c:pt>
                <c:pt idx="26">
                  <c:v>18.600000000000001</c:v>
                </c:pt>
                <c:pt idx="27">
                  <c:v>18.5</c:v>
                </c:pt>
                <c:pt idx="28">
                  <c:v>20.8</c:v>
                </c:pt>
                <c:pt idx="29">
                  <c:v>25.6</c:v>
                </c:pt>
                <c:pt idx="30">
                  <c:v>22.7</c:v>
                </c:pt>
                <c:pt idx="31">
                  <c:v>21.4</c:v>
                </c:pt>
                <c:pt idx="32">
                  <c:v>20.399999999999999</c:v>
                </c:pt>
                <c:pt idx="33">
                  <c:v>20.5</c:v>
                </c:pt>
                <c:pt idx="34">
                  <c:v>20.6</c:v>
                </c:pt>
                <c:pt idx="35">
                  <c:v>20.8</c:v>
                </c:pt>
                <c:pt idx="36">
                  <c:v>21</c:v>
                </c:pt>
                <c:pt idx="37">
                  <c:v>21.2</c:v>
                </c:pt>
                <c:pt idx="38">
                  <c:v>21.5</c:v>
                </c:pt>
                <c:pt idx="39">
                  <c:v>21.8</c:v>
                </c:pt>
                <c:pt idx="40">
                  <c:v>22.1</c:v>
                </c:pt>
                <c:pt idx="41">
                  <c:v>22.4</c:v>
                </c:pt>
                <c:pt idx="42">
                  <c:v>22.7</c:v>
                </c:pt>
                <c:pt idx="43">
                  <c:v>23</c:v>
                </c:pt>
                <c:pt idx="44">
                  <c:v>23.2</c:v>
                </c:pt>
                <c:pt idx="45">
                  <c:v>23.6</c:v>
                </c:pt>
                <c:pt idx="46">
                  <c:v>23.9</c:v>
                </c:pt>
                <c:pt idx="47">
                  <c:v>24.2</c:v>
                </c:pt>
                <c:pt idx="48">
                  <c:v>24.5</c:v>
                </c:pt>
                <c:pt idx="49">
                  <c:v>24.8</c:v>
                </c:pt>
                <c:pt idx="50">
                  <c:v>25.2</c:v>
                </c:pt>
                <c:pt idx="51">
                  <c:v>25.4</c:v>
                </c:pt>
                <c:pt idx="52">
                  <c:v>25.7</c:v>
                </c:pt>
                <c:pt idx="53">
                  <c:v>25.9</c:v>
                </c:pt>
                <c:pt idx="54">
                  <c:v>26.2</c:v>
                </c:pt>
                <c:pt idx="55">
                  <c:v>26.4</c:v>
                </c:pt>
                <c:pt idx="56">
                  <c:v>26.6</c:v>
                </c:pt>
                <c:pt idx="57">
                  <c:v>26.8</c:v>
                </c:pt>
                <c:pt idx="58">
                  <c:v>27</c:v>
                </c:pt>
                <c:pt idx="59">
                  <c:v>27.2</c:v>
                </c:pt>
                <c:pt idx="60">
                  <c:v>27.3</c:v>
                </c:pt>
                <c:pt idx="61">
                  <c:v>27.5</c:v>
                </c:pt>
                <c:pt idx="62">
                  <c:v>27.6</c:v>
                </c:pt>
                <c:pt idx="63">
                  <c:v>27.8</c:v>
                </c:pt>
                <c:pt idx="64">
                  <c:v>27.9</c:v>
                </c:pt>
                <c:pt idx="65">
                  <c:v>28</c:v>
                </c:pt>
                <c:pt idx="66">
                  <c:v>28.2</c:v>
                </c:pt>
                <c:pt idx="67">
                  <c:v>28.3</c:v>
                </c:pt>
                <c:pt idx="68">
                  <c:v>28.5</c:v>
                </c:pt>
                <c:pt idx="69">
                  <c:v>28.6</c:v>
                </c:pt>
                <c:pt idx="70">
                  <c:v>28.7</c:v>
                </c:pt>
                <c:pt idx="71">
                  <c:v>28.9</c:v>
                </c:pt>
                <c:pt idx="72">
                  <c:v>29</c:v>
                </c:pt>
                <c:pt idx="73">
                  <c:v>29.1</c:v>
                </c:pt>
                <c:pt idx="74">
                  <c:v>29.3</c:v>
                </c:pt>
                <c:pt idx="75">
                  <c:v>29.5</c:v>
                </c:pt>
                <c:pt idx="76">
                  <c:v>29.7</c:v>
                </c:pt>
                <c:pt idx="77">
                  <c:v>29.8</c:v>
                </c:pt>
                <c:pt idx="78">
                  <c:v>30.1</c:v>
                </c:pt>
                <c:pt idx="79">
                  <c:v>30.2</c:v>
                </c:pt>
                <c:pt idx="80">
                  <c:v>30.4</c:v>
                </c:pt>
                <c:pt idx="81">
                  <c:v>30.6</c:v>
                </c:pt>
                <c:pt idx="82">
                  <c:v>30.8</c:v>
                </c:pt>
                <c:pt idx="83">
                  <c:v>30.9</c:v>
                </c:pt>
                <c:pt idx="84">
                  <c:v>31.1</c:v>
                </c:pt>
                <c:pt idx="85">
                  <c:v>31.3</c:v>
                </c:pt>
                <c:pt idx="86">
                  <c:v>31.5</c:v>
                </c:pt>
                <c:pt idx="87">
                  <c:v>31.7</c:v>
                </c:pt>
                <c:pt idx="88">
                  <c:v>31.9</c:v>
                </c:pt>
                <c:pt idx="89">
                  <c:v>32.1</c:v>
                </c:pt>
                <c:pt idx="90">
                  <c:v>32.300000000000004</c:v>
                </c:pt>
                <c:pt idx="91">
                  <c:v>32.5</c:v>
                </c:pt>
                <c:pt idx="92">
                  <c:v>32.700000000000003</c:v>
                </c:pt>
                <c:pt idx="93">
                  <c:v>33</c:v>
                </c:pt>
                <c:pt idx="94">
                  <c:v>33.200000000000003</c:v>
                </c:pt>
                <c:pt idx="95">
                  <c:v>33.4</c:v>
                </c:pt>
                <c:pt idx="96">
                  <c:v>33.6</c:v>
                </c:pt>
                <c:pt idx="97">
                  <c:v>33.800000000000004</c:v>
                </c:pt>
                <c:pt idx="98">
                  <c:v>34</c:v>
                </c:pt>
                <c:pt idx="99">
                  <c:v>34.200000000000003</c:v>
                </c:pt>
                <c:pt idx="100">
                  <c:v>34.4</c:v>
                </c:pt>
              </c:numCache>
            </c:numRef>
          </c:yVal>
          <c:smooth val="1"/>
        </c:ser>
        <c:ser>
          <c:idx val="1"/>
          <c:order val="1"/>
          <c:tx>
            <c:v>Fed+S&amp;L</c:v>
          </c:tx>
          <c:marker>
            <c:symbol val="none"/>
          </c:marker>
          <c:xVal>
            <c:numRef>
              <c:f>'F1-2'!$A$31:$A$131</c:f>
              <c:numCache>
                <c:formatCode>General</c:formatCode>
                <c:ptCount val="10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pt idx="71">
                  <c:v>2051</c:v>
                </c:pt>
                <c:pt idx="72">
                  <c:v>2052</c:v>
                </c:pt>
                <c:pt idx="73">
                  <c:v>2053</c:v>
                </c:pt>
                <c:pt idx="74">
                  <c:v>2054</c:v>
                </c:pt>
                <c:pt idx="75">
                  <c:v>2055</c:v>
                </c:pt>
                <c:pt idx="76">
                  <c:v>2056</c:v>
                </c:pt>
                <c:pt idx="77">
                  <c:v>2057</c:v>
                </c:pt>
                <c:pt idx="78">
                  <c:v>2058</c:v>
                </c:pt>
                <c:pt idx="79">
                  <c:v>2059</c:v>
                </c:pt>
                <c:pt idx="80">
                  <c:v>2060</c:v>
                </c:pt>
                <c:pt idx="81">
                  <c:v>2061</c:v>
                </c:pt>
                <c:pt idx="82">
                  <c:v>2062</c:v>
                </c:pt>
                <c:pt idx="83">
                  <c:v>2063</c:v>
                </c:pt>
                <c:pt idx="84">
                  <c:v>2064</c:v>
                </c:pt>
                <c:pt idx="85">
                  <c:v>2065</c:v>
                </c:pt>
                <c:pt idx="86">
                  <c:v>2066</c:v>
                </c:pt>
                <c:pt idx="87">
                  <c:v>2067</c:v>
                </c:pt>
                <c:pt idx="88">
                  <c:v>2068</c:v>
                </c:pt>
                <c:pt idx="89">
                  <c:v>2069</c:v>
                </c:pt>
                <c:pt idx="90">
                  <c:v>2070</c:v>
                </c:pt>
                <c:pt idx="91">
                  <c:v>2071</c:v>
                </c:pt>
                <c:pt idx="92">
                  <c:v>2072</c:v>
                </c:pt>
                <c:pt idx="93">
                  <c:v>2073</c:v>
                </c:pt>
                <c:pt idx="94">
                  <c:v>2074</c:v>
                </c:pt>
                <c:pt idx="95">
                  <c:v>2075</c:v>
                </c:pt>
                <c:pt idx="96">
                  <c:v>2076</c:v>
                </c:pt>
                <c:pt idx="97">
                  <c:v>2077</c:v>
                </c:pt>
                <c:pt idx="98">
                  <c:v>2078</c:v>
                </c:pt>
                <c:pt idx="99">
                  <c:v>2079</c:v>
                </c:pt>
                <c:pt idx="100">
                  <c:v>2080</c:v>
                </c:pt>
              </c:numCache>
            </c:numRef>
          </c:xVal>
          <c:yVal>
            <c:numRef>
              <c:f>'F1-2'!$N$31:$N$131</c:f>
              <c:numCache>
                <c:formatCode>0.0</c:formatCode>
                <c:ptCount val="101"/>
                <c:pt idx="0">
                  <c:v>32.923839397741496</c:v>
                </c:pt>
                <c:pt idx="1">
                  <c:v>32.471921749136897</c:v>
                </c:pt>
                <c:pt idx="2">
                  <c:v>33.633947772657351</c:v>
                </c:pt>
                <c:pt idx="3">
                  <c:v>33.266137925184466</c:v>
                </c:pt>
                <c:pt idx="4">
                  <c:v>31.793643852333833</c:v>
                </c:pt>
                <c:pt idx="5">
                  <c:v>32.430841409378317</c:v>
                </c:pt>
                <c:pt idx="6">
                  <c:v>32.4047145289952</c:v>
                </c:pt>
                <c:pt idx="7">
                  <c:v>31.777771916868801</c:v>
                </c:pt>
                <c:pt idx="8">
                  <c:v>31.396050001959299</c:v>
                </c:pt>
                <c:pt idx="9">
                  <c:v>31.461250091167589</c:v>
                </c:pt>
                <c:pt idx="10">
                  <c:v>32.4943512949975</c:v>
                </c:pt>
                <c:pt idx="11">
                  <c:v>33.514850147600797</c:v>
                </c:pt>
                <c:pt idx="12">
                  <c:v>33.242147782318504</c:v>
                </c:pt>
                <c:pt idx="13">
                  <c:v>32.725412323129241</c:v>
                </c:pt>
                <c:pt idx="14">
                  <c:v>32.085119199117599</c:v>
                </c:pt>
                <c:pt idx="15">
                  <c:v>31.769299917541868</c:v>
                </c:pt>
                <c:pt idx="16">
                  <c:v>31.0733538870907</c:v>
                </c:pt>
                <c:pt idx="17">
                  <c:v>30.366310224823174</c:v>
                </c:pt>
                <c:pt idx="18">
                  <c:v>30.1230250371556</c:v>
                </c:pt>
                <c:pt idx="19">
                  <c:v>30.113206162876029</c:v>
                </c:pt>
                <c:pt idx="20">
                  <c:v>30.394764184577696</c:v>
                </c:pt>
                <c:pt idx="21">
                  <c:v>31.637085308056854</c:v>
                </c:pt>
                <c:pt idx="22">
                  <c:v>33.170589134255302</c:v>
                </c:pt>
                <c:pt idx="23">
                  <c:v>33.7439675936062</c:v>
                </c:pt>
                <c:pt idx="24">
                  <c:v>33.47348000581885</c:v>
                </c:pt>
                <c:pt idx="25">
                  <c:v>33.47251707026745</c:v>
                </c:pt>
                <c:pt idx="26">
                  <c:v>33.215043454464798</c:v>
                </c:pt>
                <c:pt idx="27">
                  <c:v>33.178188696754411</c:v>
                </c:pt>
                <c:pt idx="28">
                  <c:v>35.448501065334433</c:v>
                </c:pt>
                <c:pt idx="29">
                  <c:v>40.184585781746492</c:v>
                </c:pt>
                <c:pt idx="30">
                  <c:v>37.228688226121818</c:v>
                </c:pt>
                <c:pt idx="31">
                  <c:v>35.917399776817241</c:v>
                </c:pt>
                <c:pt idx="32">
                  <c:v>34.930371426859111</c:v>
                </c:pt>
                <c:pt idx="33">
                  <c:v>35.05074114738045</c:v>
                </c:pt>
                <c:pt idx="34">
                  <c:v>35.181968183371097</c:v>
                </c:pt>
                <c:pt idx="35">
                  <c:v>35.427264865729242</c:v>
                </c:pt>
                <c:pt idx="36">
                  <c:v>35.679844889775595</c:v>
                </c:pt>
                <c:pt idx="37">
                  <c:v>35.949626098083542</c:v>
                </c:pt>
                <c:pt idx="38">
                  <c:v>36.388196189400702</c:v>
                </c:pt>
                <c:pt idx="39">
                  <c:v>36.828851531521103</c:v>
                </c:pt>
                <c:pt idx="40">
                  <c:v>37.27807268012279</c:v>
                </c:pt>
                <c:pt idx="41">
                  <c:v>37.737724587307532</c:v>
                </c:pt>
                <c:pt idx="42">
                  <c:v>38.17521896918835</c:v>
                </c:pt>
                <c:pt idx="43">
                  <c:v>38.557083568494491</c:v>
                </c:pt>
                <c:pt idx="44">
                  <c:v>38.916895516710333</c:v>
                </c:pt>
                <c:pt idx="45">
                  <c:v>39.480533860179413</c:v>
                </c:pt>
                <c:pt idx="46">
                  <c:v>39.873857613073895</c:v>
                </c:pt>
                <c:pt idx="47">
                  <c:v>40.31047900067275</c:v>
                </c:pt>
                <c:pt idx="48">
                  <c:v>40.706932184921918</c:v>
                </c:pt>
                <c:pt idx="49">
                  <c:v>41.146823761739242</c:v>
                </c:pt>
                <c:pt idx="50">
                  <c:v>41.646968302463101</c:v>
                </c:pt>
                <c:pt idx="51">
                  <c:v>41.990452090130503</c:v>
                </c:pt>
                <c:pt idx="52">
                  <c:v>42.394096339567199</c:v>
                </c:pt>
                <c:pt idx="53">
                  <c:v>42.773114611593812</c:v>
                </c:pt>
                <c:pt idx="54">
                  <c:v>43.253649708155201</c:v>
                </c:pt>
                <c:pt idx="55">
                  <c:v>43.562750535166813</c:v>
                </c:pt>
                <c:pt idx="56">
                  <c:v>43.946978431961</c:v>
                </c:pt>
                <c:pt idx="57">
                  <c:v>44.332596727346896</c:v>
                </c:pt>
                <c:pt idx="58">
                  <c:v>44.644148565722418</c:v>
                </c:pt>
                <c:pt idx="59">
                  <c:v>44.994481381143117</c:v>
                </c:pt>
                <c:pt idx="60">
                  <c:v>45.2077005115746</c:v>
                </c:pt>
                <c:pt idx="61">
                  <c:v>45.596369524552301</c:v>
                </c:pt>
                <c:pt idx="62">
                  <c:v>45.884957051616524</c:v>
                </c:pt>
                <c:pt idx="63">
                  <c:v>46.201955200427967</c:v>
                </c:pt>
                <c:pt idx="64">
                  <c:v>46.461960076363333</c:v>
                </c:pt>
                <c:pt idx="65">
                  <c:v>46.680516148440603</c:v>
                </c:pt>
                <c:pt idx="66">
                  <c:v>47.042051300051213</c:v>
                </c:pt>
                <c:pt idx="67">
                  <c:v>47.262203307685958</c:v>
                </c:pt>
                <c:pt idx="68">
                  <c:v>47.625284927283396</c:v>
                </c:pt>
                <c:pt idx="69">
                  <c:v>47.846873270331997</c:v>
                </c:pt>
                <c:pt idx="70">
                  <c:v>48.129503925347699</c:v>
                </c:pt>
                <c:pt idx="71">
                  <c:v>48.501948617662741</c:v>
                </c:pt>
                <c:pt idx="72">
                  <c:v>48.776523964338303</c:v>
                </c:pt>
                <c:pt idx="73">
                  <c:v>49.051812614091801</c:v>
                </c:pt>
                <c:pt idx="74">
                  <c:v>49.434315276605759</c:v>
                </c:pt>
                <c:pt idx="75">
                  <c:v>49.822040933558512</c:v>
                </c:pt>
                <c:pt idx="76">
                  <c:v>50.213849632719899</c:v>
                </c:pt>
                <c:pt idx="77">
                  <c:v>50.508490008135013</c:v>
                </c:pt>
                <c:pt idx="78">
                  <c:v>51.00416579490895</c:v>
                </c:pt>
                <c:pt idx="79">
                  <c:v>51.3074509533621</c:v>
                </c:pt>
                <c:pt idx="80">
                  <c:v>51.714838340484611</c:v>
                </c:pt>
                <c:pt idx="81">
                  <c:v>52.126484735422594</c:v>
                </c:pt>
                <c:pt idx="82">
                  <c:v>52.54106401325074</c:v>
                </c:pt>
                <c:pt idx="83">
                  <c:v>52.855248644957697</c:v>
                </c:pt>
                <c:pt idx="84">
                  <c:v>53.272378799181176</c:v>
                </c:pt>
                <c:pt idx="85">
                  <c:v>53.693660363534306</c:v>
                </c:pt>
                <c:pt idx="86">
                  <c:v>54.119044291094234</c:v>
                </c:pt>
                <c:pt idx="87">
                  <c:v>54.550107920090007</c:v>
                </c:pt>
                <c:pt idx="88">
                  <c:v>54.988920449160098</c:v>
                </c:pt>
                <c:pt idx="89">
                  <c:v>55.433532012132758</c:v>
                </c:pt>
                <c:pt idx="90">
                  <c:v>55.882795514889203</c:v>
                </c:pt>
                <c:pt idx="91">
                  <c:v>56.335282966922001</c:v>
                </c:pt>
                <c:pt idx="92">
                  <c:v>56.785913636509108</c:v>
                </c:pt>
                <c:pt idx="93">
                  <c:v>57.339729005026051</c:v>
                </c:pt>
                <c:pt idx="94">
                  <c:v>57.7997236947906</c:v>
                </c:pt>
                <c:pt idx="95">
                  <c:v>58.269571573205496</c:v>
                </c:pt>
                <c:pt idx="96">
                  <c:v>58.745782960388503</c:v>
                </c:pt>
                <c:pt idx="97">
                  <c:v>59.227130148621576</c:v>
                </c:pt>
                <c:pt idx="98">
                  <c:v>59.713803837553598</c:v>
                </c:pt>
                <c:pt idx="99">
                  <c:v>60.204406617385295</c:v>
                </c:pt>
                <c:pt idx="100">
                  <c:v>60.332923921125968</c:v>
                </c:pt>
              </c:numCache>
            </c:numRef>
          </c:yVal>
          <c:smooth val="1"/>
        </c:ser>
        <c:dLbls>
          <c:showLegendKey val="0"/>
          <c:showVal val="0"/>
          <c:showCatName val="0"/>
          <c:showSerName val="0"/>
          <c:showPercent val="0"/>
          <c:showBubbleSize val="0"/>
        </c:dLbls>
        <c:axId val="73046656"/>
        <c:axId val="73052544"/>
      </c:scatterChart>
      <c:valAx>
        <c:axId val="73046656"/>
        <c:scaling>
          <c:orientation val="minMax"/>
          <c:max val="2050"/>
          <c:min val="1980"/>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73052544"/>
        <c:crosses val="autoZero"/>
        <c:crossBetween val="midCat"/>
      </c:valAx>
      <c:valAx>
        <c:axId val="73052544"/>
        <c:scaling>
          <c:orientation val="minMax"/>
          <c:max val="60"/>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crossAx val="73046656"/>
        <c:crosses val="autoZero"/>
        <c:crossBetween val="midCat"/>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Debt as Percent of GDP, 2010 (except as noted)</a:t>
            </a:r>
          </a:p>
        </c:rich>
      </c:tx>
      <c:layout/>
      <c:overlay val="0"/>
    </c:title>
    <c:autoTitleDeleted val="0"/>
    <c:plotArea>
      <c:layout>
        <c:manualLayout>
          <c:layoutTarget val="inner"/>
          <c:xMode val="edge"/>
          <c:yMode val="edge"/>
          <c:x val="4.5387691529783884E-2"/>
          <c:y val="7.6895121621391851E-2"/>
          <c:w val="0.93849963184206298"/>
          <c:h val="0.72632187475220533"/>
        </c:manualLayout>
      </c:layout>
      <c:barChart>
        <c:barDir val="col"/>
        <c:grouping val="clustered"/>
        <c:varyColors val="0"/>
        <c:ser>
          <c:idx val="0"/>
          <c:order val="0"/>
          <c:invertIfNegative val="0"/>
          <c:dPt>
            <c:idx val="2"/>
            <c:invertIfNegative val="0"/>
            <c:bubble3D val="0"/>
            <c:spPr>
              <a:solidFill>
                <a:srgbClr val="FF0000"/>
              </a:solidFill>
            </c:spPr>
          </c:dPt>
          <c:dPt>
            <c:idx val="11"/>
            <c:invertIfNegative val="0"/>
            <c:bubble3D val="0"/>
            <c:spPr>
              <a:solidFill>
                <a:srgbClr val="FF0000"/>
              </a:solidFill>
            </c:spPr>
          </c:dPt>
          <c:dPt>
            <c:idx val="13"/>
            <c:invertIfNegative val="0"/>
            <c:bubble3D val="0"/>
            <c:spPr>
              <a:solidFill>
                <a:srgbClr val="FF0000"/>
              </a:solidFill>
            </c:spPr>
          </c:dPt>
          <c:dPt>
            <c:idx val="16"/>
            <c:invertIfNegative val="0"/>
            <c:bubble3D val="0"/>
            <c:spPr>
              <a:solidFill>
                <a:srgbClr val="FF0000"/>
              </a:solidFill>
            </c:spPr>
          </c:dPt>
          <c:dPt>
            <c:idx val="17"/>
            <c:invertIfNegative val="0"/>
            <c:bubble3D val="0"/>
            <c:spPr>
              <a:solidFill>
                <a:srgbClr val="FF0000"/>
              </a:solidFill>
            </c:spPr>
          </c:dPt>
          <c:dPt>
            <c:idx val="25"/>
            <c:invertIfNegative val="0"/>
            <c:bubble3D val="0"/>
            <c:spPr>
              <a:solidFill>
                <a:srgbClr val="FF0000"/>
              </a:solidFill>
            </c:spPr>
          </c:dPt>
          <c:dPt>
            <c:idx val="33"/>
            <c:invertIfNegative val="0"/>
            <c:bubble3D val="0"/>
            <c:spPr>
              <a:solidFill>
                <a:srgbClr val="FFC000"/>
              </a:solidFill>
              <a:ln>
                <a:noFill/>
              </a:ln>
            </c:spPr>
          </c:dPt>
          <c:cat>
            <c:strRef>
              <c:f>'[edeebdb9-edfd-4b42-b68f-da6cae2d5c83.xls]Total central government debt ('!$A$9:$A$42</c:f>
              <c:strCache>
                <c:ptCount val="34"/>
                <c:pt idx="0">
                  <c:v>Australia*</c:v>
                </c:pt>
                <c:pt idx="1">
                  <c:v>Austria</c:v>
                </c:pt>
                <c:pt idx="2">
                  <c:v>Belgium</c:v>
                </c:pt>
                <c:pt idx="3">
                  <c:v>Canada</c:v>
                </c:pt>
                <c:pt idx="4">
                  <c:v>Chile</c:v>
                </c:pt>
                <c:pt idx="5">
                  <c:v>Czech Republic</c:v>
                </c:pt>
                <c:pt idx="6">
                  <c:v>Denmark</c:v>
                </c:pt>
                <c:pt idx="7">
                  <c:v>Estonia</c:v>
                </c:pt>
                <c:pt idx="8">
                  <c:v>Finland</c:v>
                </c:pt>
                <c:pt idx="9">
                  <c:v>France*</c:v>
                </c:pt>
                <c:pt idx="10">
                  <c:v>Germany</c:v>
                </c:pt>
                <c:pt idx="11">
                  <c:v>Greece*</c:v>
                </c:pt>
                <c:pt idx="12">
                  <c:v>Hungary</c:v>
                </c:pt>
                <c:pt idx="13">
                  <c:v>Iceland*</c:v>
                </c:pt>
                <c:pt idx="14">
                  <c:v>Ireland</c:v>
                </c:pt>
                <c:pt idx="15">
                  <c:v>Israel</c:v>
                </c:pt>
                <c:pt idx="16">
                  <c:v>Italy*</c:v>
                </c:pt>
                <c:pt idx="17">
                  <c:v>Japan**</c:v>
                </c:pt>
                <c:pt idx="18">
                  <c:v>Korea</c:v>
                </c:pt>
                <c:pt idx="19">
                  <c:v>Luxembourg</c:v>
                </c:pt>
                <c:pt idx="20">
                  <c:v>Mexico</c:v>
                </c:pt>
                <c:pt idx="21">
                  <c:v>Netherlands</c:v>
                </c:pt>
                <c:pt idx="22">
                  <c:v>New Zealand</c:v>
                </c:pt>
                <c:pt idx="23">
                  <c:v>Norway</c:v>
                </c:pt>
                <c:pt idx="24">
                  <c:v>Poland</c:v>
                </c:pt>
                <c:pt idx="25">
                  <c:v>Portugal</c:v>
                </c:pt>
                <c:pt idx="26">
                  <c:v>Slovak Republic*</c:v>
                </c:pt>
                <c:pt idx="27">
                  <c:v>Slovenia*</c:v>
                </c:pt>
                <c:pt idx="28">
                  <c:v>Spain</c:v>
                </c:pt>
                <c:pt idx="29">
                  <c:v>Sweden</c:v>
                </c:pt>
                <c:pt idx="30">
                  <c:v>Switzerland</c:v>
                </c:pt>
                <c:pt idx="31">
                  <c:v>Turkey*</c:v>
                </c:pt>
                <c:pt idx="32">
                  <c:v>United Kingdom*</c:v>
                </c:pt>
                <c:pt idx="33">
                  <c:v>United States</c:v>
                </c:pt>
              </c:strCache>
            </c:strRef>
          </c:cat>
          <c:val>
            <c:numRef>
              <c:f>'[edeebdb9-edfd-4b42-b68f-da6cae2d5c83.xls]Total central government debt ('!$I$9:$I$42</c:f>
              <c:numCache>
                <c:formatCode>0</c:formatCode>
                <c:ptCount val="34"/>
                <c:pt idx="0">
                  <c:v>8.1470000000000002</c:v>
                </c:pt>
                <c:pt idx="1">
                  <c:v>65.754000000000005</c:v>
                </c:pt>
                <c:pt idx="2">
                  <c:v>96.789000000000001</c:v>
                </c:pt>
                <c:pt idx="3">
                  <c:v>36.073</c:v>
                </c:pt>
                <c:pt idx="4">
                  <c:v>9.1850000000000005</c:v>
                </c:pt>
                <c:pt idx="5">
                  <c:v>36.625</c:v>
                </c:pt>
                <c:pt idx="6">
                  <c:v>39.590000000000003</c:v>
                </c:pt>
                <c:pt idx="7">
                  <c:v>3.2269999999999999</c:v>
                </c:pt>
                <c:pt idx="8">
                  <c:v>41.683</c:v>
                </c:pt>
                <c:pt idx="9">
                  <c:v>60.792999999999999</c:v>
                </c:pt>
                <c:pt idx="10">
                  <c:v>44.402999999999999</c:v>
                </c:pt>
                <c:pt idx="11">
                  <c:v>125.697</c:v>
                </c:pt>
                <c:pt idx="12">
                  <c:v>73.897999999999996</c:v>
                </c:pt>
                <c:pt idx="13">
                  <c:v>87.188999999999993</c:v>
                </c:pt>
                <c:pt idx="14">
                  <c:v>60.703000000000003</c:v>
                </c:pt>
                <c:pt idx="15">
                  <c:v>74.713999999999999</c:v>
                </c:pt>
                <c:pt idx="16">
                  <c:v>106.55200000000001</c:v>
                </c:pt>
                <c:pt idx="17">
                  <c:v>177.977</c:v>
                </c:pt>
                <c:pt idx="18">
                  <c:v>31.934999999999999</c:v>
                </c:pt>
                <c:pt idx="19">
                  <c:v>12.577999999999999</c:v>
                </c:pt>
                <c:pt idx="20">
                  <c:v>27.46</c:v>
                </c:pt>
                <c:pt idx="21">
                  <c:v>51.844999999999999</c:v>
                </c:pt>
                <c:pt idx="22">
                  <c:v>30.45</c:v>
                </c:pt>
                <c:pt idx="23">
                  <c:v>26.077000000000002</c:v>
                </c:pt>
                <c:pt idx="24">
                  <c:v>49.679000000000002</c:v>
                </c:pt>
                <c:pt idx="25">
                  <c:v>87.962000000000003</c:v>
                </c:pt>
                <c:pt idx="26">
                  <c:v>33.598999999999997</c:v>
                </c:pt>
                <c:pt idx="27">
                  <c:v>34.1</c:v>
                </c:pt>
                <c:pt idx="28">
                  <c:v>51.692999999999998</c:v>
                </c:pt>
                <c:pt idx="29">
                  <c:v>33.781999999999996</c:v>
                </c:pt>
                <c:pt idx="30">
                  <c:v>20.239999999999998</c:v>
                </c:pt>
                <c:pt idx="31">
                  <c:v>46.280999999999999</c:v>
                </c:pt>
                <c:pt idx="32">
                  <c:v>75.058000000000007</c:v>
                </c:pt>
                <c:pt idx="33">
                  <c:v>61.274000000000001</c:v>
                </c:pt>
              </c:numCache>
            </c:numRef>
          </c:val>
        </c:ser>
        <c:dLbls>
          <c:showLegendKey val="0"/>
          <c:showVal val="0"/>
          <c:showCatName val="0"/>
          <c:showSerName val="0"/>
          <c:showPercent val="0"/>
          <c:showBubbleSize val="0"/>
        </c:dLbls>
        <c:gapWidth val="73"/>
        <c:axId val="37869440"/>
        <c:axId val="37870976"/>
      </c:barChart>
      <c:catAx>
        <c:axId val="37869440"/>
        <c:scaling>
          <c:orientation val="minMax"/>
        </c:scaling>
        <c:delete val="0"/>
        <c:axPos val="b"/>
        <c:majorTickMark val="out"/>
        <c:minorTickMark val="none"/>
        <c:tickLblPos val="nextTo"/>
        <c:spPr>
          <a:ln>
            <a:noFill/>
          </a:ln>
        </c:spPr>
        <c:crossAx val="37870976"/>
        <c:crosses val="autoZero"/>
        <c:auto val="1"/>
        <c:lblAlgn val="ctr"/>
        <c:lblOffset val="100"/>
        <c:noMultiLvlLbl val="0"/>
      </c:catAx>
      <c:valAx>
        <c:axId val="37870976"/>
        <c:scaling>
          <c:orientation val="minMax"/>
        </c:scaling>
        <c:delete val="0"/>
        <c:axPos val="l"/>
        <c:majorGridlines>
          <c:spPr>
            <a:ln w="15875">
              <a:solidFill>
                <a:schemeClr val="bg1">
                  <a:lumMod val="95000"/>
                </a:schemeClr>
              </a:solidFill>
            </a:ln>
          </c:spPr>
        </c:majorGridlines>
        <c:numFmt formatCode="0" sourceLinked="1"/>
        <c:majorTickMark val="out"/>
        <c:minorTickMark val="none"/>
        <c:tickLblPos val="nextTo"/>
        <c:spPr>
          <a:ln>
            <a:noFill/>
          </a:ln>
        </c:spPr>
        <c:crossAx val="37869440"/>
        <c:crosses val="autoZero"/>
        <c:crossBetween val="between"/>
      </c:valAx>
      <c:spPr>
        <a:solidFill>
          <a:schemeClr val="tx2">
            <a:lumMod val="20000"/>
            <a:lumOff val="80000"/>
          </a:schemeClr>
        </a:solidFill>
        <a:ln>
          <a:noFill/>
        </a:ln>
      </c:spPr>
    </c:plotArea>
    <c:plotVisOnly val="1"/>
    <c:dispBlanksAs val="gap"/>
    <c:showDLblsOverMax val="0"/>
  </c:chart>
  <c:spPr>
    <a:solidFill>
      <a:schemeClr val="tx2">
        <a:lumMod val="20000"/>
        <a:lumOff val="80000"/>
      </a:schemeClr>
    </a:solidFill>
  </c:sp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Tax</a:t>
            </a:r>
            <a:r>
              <a:rPr lang="en-US" sz="2000" baseline="0"/>
              <a:t> as Percent of </a:t>
            </a:r>
            <a:r>
              <a:rPr lang="en-US" sz="2000"/>
              <a:t>GDP, OECD Countries, 2007</a:t>
            </a:r>
          </a:p>
        </c:rich>
      </c:tx>
      <c:layout/>
      <c:overlay val="0"/>
    </c:title>
    <c:autoTitleDeleted val="0"/>
    <c:plotArea>
      <c:layout>
        <c:manualLayout>
          <c:layoutTarget val="inner"/>
          <c:xMode val="edge"/>
          <c:yMode val="edge"/>
          <c:x val="4.4552761922688852E-2"/>
          <c:y val="8.4917193083821743E-2"/>
          <c:w val="0.93933456144915817"/>
          <c:h val="0.71243218471024672"/>
        </c:manualLayout>
      </c:layout>
      <c:barChart>
        <c:barDir val="col"/>
        <c:grouping val="clustered"/>
        <c:varyColors val="0"/>
        <c:ser>
          <c:idx val="0"/>
          <c:order val="0"/>
          <c:tx>
            <c:strRef>
              <c:f>Sheet1!$B$2</c:f>
              <c:strCache>
                <c:ptCount val="1"/>
                <c:pt idx="0">
                  <c:v>Tax/GDP</c:v>
                </c:pt>
              </c:strCache>
            </c:strRef>
          </c:tx>
          <c:invertIfNegative val="0"/>
          <c:dPt>
            <c:idx val="26"/>
            <c:invertIfNegative val="0"/>
            <c:bubble3D val="0"/>
            <c:spPr>
              <a:solidFill>
                <a:srgbClr val="FF0000"/>
              </a:solidFill>
            </c:spPr>
          </c:dPt>
          <c:cat>
            <c:strRef>
              <c:f>Sheet1!$A$3:$A$32</c:f>
              <c:strCache>
                <c:ptCount val="30"/>
                <c:pt idx="0">
                  <c:v>Denmark</c:v>
                </c:pt>
                <c:pt idx="1">
                  <c:v>Sweden</c:v>
                </c:pt>
                <c:pt idx="2">
                  <c:v>Belgium</c:v>
                </c:pt>
                <c:pt idx="3">
                  <c:v>Norway</c:v>
                </c:pt>
                <c:pt idx="4">
                  <c:v>France</c:v>
                </c:pt>
                <c:pt idx="5">
                  <c:v>Italy</c:v>
                </c:pt>
                <c:pt idx="6">
                  <c:v>Finland</c:v>
                </c:pt>
                <c:pt idx="7">
                  <c:v>Austria</c:v>
                </c:pt>
                <c:pt idx="8">
                  <c:v>Iceland</c:v>
                </c:pt>
                <c:pt idx="9">
                  <c:v>Hungary</c:v>
                </c:pt>
                <c:pt idx="10">
                  <c:v>Netherlands</c:v>
                </c:pt>
                <c:pt idx="11">
                  <c:v>Czech Republic</c:v>
                </c:pt>
                <c:pt idx="12">
                  <c:v>Spain</c:v>
                </c:pt>
                <c:pt idx="13">
                  <c:v>Luxembourg</c:v>
                </c:pt>
                <c:pt idx="14">
                  <c:v>Portugal</c:v>
                </c:pt>
                <c:pt idx="15">
                  <c:v>Germany</c:v>
                </c:pt>
                <c:pt idx="16">
                  <c:v>United Kingdom</c:v>
                </c:pt>
                <c:pt idx="17">
                  <c:v>New Zealand</c:v>
                </c:pt>
                <c:pt idx="18">
                  <c:v>Poland</c:v>
                </c:pt>
                <c:pt idx="19">
                  <c:v>Canada</c:v>
                </c:pt>
                <c:pt idx="20">
                  <c:v>Greece</c:v>
                </c:pt>
                <c:pt idx="21">
                  <c:v>Australia</c:v>
                </c:pt>
                <c:pt idx="22">
                  <c:v>Ireland</c:v>
                </c:pt>
                <c:pt idx="23">
                  <c:v>Slovak Republic</c:v>
                </c:pt>
                <c:pt idx="24">
                  <c:v>Switzerland</c:v>
                </c:pt>
                <c:pt idx="25">
                  <c:v>Japan</c:v>
                </c:pt>
                <c:pt idx="26">
                  <c:v>United States</c:v>
                </c:pt>
                <c:pt idx="27">
                  <c:v>Korea</c:v>
                </c:pt>
                <c:pt idx="28">
                  <c:v>Turkey</c:v>
                </c:pt>
                <c:pt idx="29">
                  <c:v>Mexico</c:v>
                </c:pt>
              </c:strCache>
            </c:strRef>
          </c:cat>
          <c:val>
            <c:numRef>
              <c:f>Sheet1!$B$3:$B$32</c:f>
              <c:numCache>
                <c:formatCode>_(* #,##0.0_);_(* \(#,##0.0\);_(* "-"??_);_(@_)</c:formatCode>
                <c:ptCount val="30"/>
                <c:pt idx="0">
                  <c:v>48.7</c:v>
                </c:pt>
                <c:pt idx="1">
                  <c:v>48.3</c:v>
                </c:pt>
                <c:pt idx="2">
                  <c:v>43.9</c:v>
                </c:pt>
                <c:pt idx="3">
                  <c:v>43.6</c:v>
                </c:pt>
                <c:pt idx="4">
                  <c:v>43.5</c:v>
                </c:pt>
                <c:pt idx="5">
                  <c:v>43.5</c:v>
                </c:pt>
                <c:pt idx="6">
                  <c:v>43</c:v>
                </c:pt>
                <c:pt idx="7">
                  <c:v>42.3</c:v>
                </c:pt>
                <c:pt idx="8">
                  <c:v>40.9</c:v>
                </c:pt>
                <c:pt idx="9">
                  <c:v>39.5</c:v>
                </c:pt>
                <c:pt idx="10">
                  <c:v>37.5</c:v>
                </c:pt>
                <c:pt idx="11">
                  <c:v>37.4</c:v>
                </c:pt>
                <c:pt idx="12">
                  <c:v>37.200000000000003</c:v>
                </c:pt>
                <c:pt idx="13">
                  <c:v>36.5</c:v>
                </c:pt>
                <c:pt idx="14">
                  <c:v>36.4</c:v>
                </c:pt>
                <c:pt idx="15">
                  <c:v>36.200000000000003</c:v>
                </c:pt>
                <c:pt idx="16">
                  <c:v>36.1</c:v>
                </c:pt>
                <c:pt idx="17">
                  <c:v>35.700000000000003</c:v>
                </c:pt>
                <c:pt idx="18">
                  <c:v>34.9</c:v>
                </c:pt>
                <c:pt idx="19">
                  <c:v>33.300000000000004</c:v>
                </c:pt>
                <c:pt idx="20">
                  <c:v>32</c:v>
                </c:pt>
                <c:pt idx="21">
                  <c:v>30.8</c:v>
                </c:pt>
                <c:pt idx="22">
                  <c:v>30.8</c:v>
                </c:pt>
                <c:pt idx="23">
                  <c:v>29.4</c:v>
                </c:pt>
                <c:pt idx="24">
                  <c:v>28.9</c:v>
                </c:pt>
                <c:pt idx="25">
                  <c:v>28.3</c:v>
                </c:pt>
                <c:pt idx="26">
                  <c:v>28.3</c:v>
                </c:pt>
                <c:pt idx="27">
                  <c:v>26.5</c:v>
                </c:pt>
                <c:pt idx="28">
                  <c:v>23.7</c:v>
                </c:pt>
                <c:pt idx="29">
                  <c:v>18</c:v>
                </c:pt>
              </c:numCache>
            </c:numRef>
          </c:val>
        </c:ser>
        <c:dLbls>
          <c:showLegendKey val="0"/>
          <c:showVal val="0"/>
          <c:showCatName val="0"/>
          <c:showSerName val="0"/>
          <c:showPercent val="0"/>
          <c:showBubbleSize val="0"/>
        </c:dLbls>
        <c:gapWidth val="61"/>
        <c:axId val="73356416"/>
        <c:axId val="73357952"/>
      </c:barChart>
      <c:catAx>
        <c:axId val="73356416"/>
        <c:scaling>
          <c:orientation val="minMax"/>
        </c:scaling>
        <c:delete val="0"/>
        <c:axPos val="b"/>
        <c:majorTickMark val="out"/>
        <c:minorTickMark val="none"/>
        <c:tickLblPos val="nextTo"/>
        <c:crossAx val="73357952"/>
        <c:crosses val="autoZero"/>
        <c:auto val="1"/>
        <c:lblAlgn val="ctr"/>
        <c:lblOffset val="100"/>
        <c:noMultiLvlLbl val="0"/>
      </c:catAx>
      <c:valAx>
        <c:axId val="73357952"/>
        <c:scaling>
          <c:orientation val="minMax"/>
        </c:scaling>
        <c:delete val="0"/>
        <c:axPos val="l"/>
        <c:majorGridlines>
          <c:spPr>
            <a:ln>
              <a:solidFill>
                <a:schemeClr val="tx2">
                  <a:lumMod val="20000"/>
                  <a:lumOff val="80000"/>
                </a:schemeClr>
              </a:solidFill>
            </a:ln>
          </c:spPr>
        </c:majorGridlines>
        <c:numFmt formatCode="#,##0" sourceLinked="0"/>
        <c:majorTickMark val="out"/>
        <c:minorTickMark val="none"/>
        <c:tickLblPos val="nextTo"/>
        <c:spPr>
          <a:ln>
            <a:noFill/>
          </a:ln>
        </c:spPr>
        <c:crossAx val="73356416"/>
        <c:crosses val="autoZero"/>
        <c:crossBetween val="between"/>
      </c:valAx>
    </c:plotArea>
    <c:plotVisOnly val="1"/>
    <c:dispBlanksAs val="gap"/>
    <c:showDLblsOverMax val="0"/>
  </c:chart>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cat>
            <c:strRef>
              <c:f>Sheet1!$A$4:$A$33</c:f>
              <c:strCache>
                <c:ptCount val="30"/>
                <c:pt idx="0">
                  <c:v>Australia</c:v>
                </c:pt>
                <c:pt idx="1">
                  <c:v>Austria</c:v>
                </c:pt>
                <c:pt idx="2">
                  <c:v>Belgium</c:v>
                </c:pt>
                <c:pt idx="3">
                  <c:v>Canada</c:v>
                </c:pt>
                <c:pt idx="4">
                  <c:v>Czech Republic</c:v>
                </c:pt>
                <c:pt idx="5">
                  <c:v>Denmark</c:v>
                </c:pt>
                <c:pt idx="6">
                  <c:v>Finland</c:v>
                </c:pt>
                <c:pt idx="7">
                  <c:v>France</c:v>
                </c:pt>
                <c:pt idx="8">
                  <c:v>Germany</c:v>
                </c:pt>
                <c:pt idx="9">
                  <c:v>Greece</c:v>
                </c:pt>
                <c:pt idx="10">
                  <c:v>Hungary</c:v>
                </c:pt>
                <c:pt idx="11">
                  <c:v>Iceland</c:v>
                </c:pt>
                <c:pt idx="12">
                  <c:v>Ireland</c:v>
                </c:pt>
                <c:pt idx="13">
                  <c:v>Italy</c:v>
                </c:pt>
                <c:pt idx="14">
                  <c:v>Japan</c:v>
                </c:pt>
                <c:pt idx="15">
                  <c:v>Korea</c:v>
                </c:pt>
                <c:pt idx="16">
                  <c:v>Luxembourg</c:v>
                </c:pt>
                <c:pt idx="17">
                  <c:v>Mexico</c:v>
                </c:pt>
                <c:pt idx="18">
                  <c:v>Netherlands</c:v>
                </c:pt>
                <c:pt idx="19">
                  <c:v>New Zealand</c:v>
                </c:pt>
                <c:pt idx="20">
                  <c:v>Norway</c:v>
                </c:pt>
                <c:pt idx="21">
                  <c:v>Poland</c:v>
                </c:pt>
                <c:pt idx="22">
                  <c:v>Portugal</c:v>
                </c:pt>
                <c:pt idx="23">
                  <c:v>Slovak Republic</c:v>
                </c:pt>
                <c:pt idx="24">
                  <c:v>Spain</c:v>
                </c:pt>
                <c:pt idx="25">
                  <c:v>Sweden</c:v>
                </c:pt>
                <c:pt idx="26">
                  <c:v>Switzerland</c:v>
                </c:pt>
                <c:pt idx="27">
                  <c:v>Turkey</c:v>
                </c:pt>
                <c:pt idx="28">
                  <c:v>United Kingdom</c:v>
                </c:pt>
                <c:pt idx="29">
                  <c:v>United States</c:v>
                </c:pt>
              </c:strCache>
            </c:strRef>
          </c:cat>
          <c:val>
            <c:numRef>
              <c:f>Sheet1!$B$4:$B$33</c:f>
              <c:numCache>
                <c:formatCode>0.0</c:formatCode>
                <c:ptCount val="30"/>
                <c:pt idx="0">
                  <c:v>8.2048346258297862</c:v>
                </c:pt>
                <c:pt idx="1">
                  <c:v>11.65784406201165</c:v>
                </c:pt>
                <c:pt idx="2">
                  <c:v>11.034614546290568</c:v>
                </c:pt>
                <c:pt idx="3">
                  <c:v>7.8541120330162677</c:v>
                </c:pt>
                <c:pt idx="4">
                  <c:v>11.133560948584629</c:v>
                </c:pt>
                <c:pt idx="5">
                  <c:v>16.337703287445454</c:v>
                </c:pt>
                <c:pt idx="6">
                  <c:v>12.936730138762877</c:v>
                </c:pt>
                <c:pt idx="7">
                  <c:v>10.719888563019602</c:v>
                </c:pt>
                <c:pt idx="8">
                  <c:v>10.607907878988005</c:v>
                </c:pt>
                <c:pt idx="9">
                  <c:v>11.387480990568964</c:v>
                </c:pt>
                <c:pt idx="10">
                  <c:v>14.921758573247686</c:v>
                </c:pt>
                <c:pt idx="11">
                  <c:v>16.519633567440163</c:v>
                </c:pt>
                <c:pt idx="12">
                  <c:v>11.114823336569984</c:v>
                </c:pt>
                <c:pt idx="13">
                  <c:v>10.959242799393429</c:v>
                </c:pt>
                <c:pt idx="14">
                  <c:v>5.0900773753487627</c:v>
                </c:pt>
                <c:pt idx="15">
                  <c:v>8.2933253197649677</c:v>
                </c:pt>
                <c:pt idx="16">
                  <c:v>9.9254973258316461</c:v>
                </c:pt>
                <c:pt idx="17">
                  <c:v>9.5477057693609311</c:v>
                </c:pt>
                <c:pt idx="18">
                  <c:v>11.216154733311463</c:v>
                </c:pt>
                <c:pt idx="19">
                  <c:v>11.324449006230941</c:v>
                </c:pt>
                <c:pt idx="20">
                  <c:v>12.375198222660224</c:v>
                </c:pt>
                <c:pt idx="21">
                  <c:v>13.307625677931634</c:v>
                </c:pt>
                <c:pt idx="22">
                  <c:v>13.656101369304119</c:v>
                </c:pt>
                <c:pt idx="23">
                  <c:v>11.29761153646195</c:v>
                </c:pt>
                <c:pt idx="24">
                  <c:v>9.5054284401849305</c:v>
                </c:pt>
                <c:pt idx="25">
                  <c:v>12.86193011579407</c:v>
                </c:pt>
                <c:pt idx="26">
                  <c:v>6.5443366719801475</c:v>
                </c:pt>
                <c:pt idx="27">
                  <c:v>11.299382559081756</c:v>
                </c:pt>
                <c:pt idx="28">
                  <c:v>10.519190646942652</c:v>
                </c:pt>
                <c:pt idx="29">
                  <c:v>4.6924739477207833</c:v>
                </c:pt>
              </c:numCache>
            </c:numRef>
          </c:val>
        </c:ser>
        <c:dLbls>
          <c:showLegendKey val="0"/>
          <c:showVal val="0"/>
          <c:showCatName val="0"/>
          <c:showSerName val="0"/>
          <c:showPercent val="0"/>
          <c:showBubbleSize val="0"/>
        </c:dLbls>
        <c:gapWidth val="60"/>
        <c:axId val="73687424"/>
        <c:axId val="73688960"/>
      </c:barChart>
      <c:catAx>
        <c:axId val="73687424"/>
        <c:scaling>
          <c:orientation val="minMax"/>
        </c:scaling>
        <c:delete val="0"/>
        <c:axPos val="b"/>
        <c:numFmt formatCode="General" sourceLinked="1"/>
        <c:majorTickMark val="out"/>
        <c:minorTickMark val="none"/>
        <c:tickLblPos val="nextTo"/>
        <c:txPr>
          <a:bodyPr rot="-2700000" vert="horz"/>
          <a:lstStyle/>
          <a:p>
            <a:pPr>
              <a:defRPr sz="1000" b="0" i="0" u="none" strike="noStrike" baseline="0">
                <a:solidFill>
                  <a:srgbClr val="000000"/>
                </a:solidFill>
                <a:latin typeface="Calibri"/>
                <a:ea typeface="Calibri"/>
                <a:cs typeface="Calibri"/>
              </a:defRPr>
            </a:pPr>
            <a:endParaRPr lang="en-US"/>
          </a:p>
        </c:txPr>
        <c:crossAx val="73688960"/>
        <c:crosses val="autoZero"/>
        <c:auto val="1"/>
        <c:lblAlgn val="ctr"/>
        <c:lblOffset val="100"/>
        <c:noMultiLvlLbl val="0"/>
      </c:catAx>
      <c:valAx>
        <c:axId val="73688960"/>
        <c:scaling>
          <c:orientation val="minMax"/>
        </c:scaling>
        <c:delete val="0"/>
        <c:axPos val="l"/>
        <c:majorGridlines>
          <c:spPr>
            <a:ln>
              <a:solidFill>
                <a:schemeClr val="bg1">
                  <a:lumMod val="75000"/>
                </a:schemeClr>
              </a:solidFill>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73687424"/>
        <c:crosses val="autoZero"/>
        <c:crossBetween val="between"/>
      </c:valAx>
      <c:spPr>
        <a:ln>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37838924740279"/>
          <c:y val="0.12890953420892529"/>
          <c:w val="0.8570976245025953"/>
          <c:h val="0.6650649587838906"/>
        </c:manualLayout>
      </c:layout>
      <c:barChart>
        <c:barDir val="col"/>
        <c:grouping val="clustered"/>
        <c:varyColors val="0"/>
        <c:ser>
          <c:idx val="0"/>
          <c:order val="0"/>
          <c:invertIfNegative val="0"/>
          <c:dPt>
            <c:idx val="33"/>
            <c:invertIfNegative val="0"/>
            <c:bubble3D val="0"/>
            <c:spPr>
              <a:solidFill>
                <a:srgbClr val="FF0000"/>
              </a:solidFill>
            </c:spPr>
          </c:dPt>
          <c:cat>
            <c:strRef>
              <c:f>'[33717459.xls]2011'!$A$13:$A$46</c:f>
              <c:strCache>
                <c:ptCount val="34"/>
                <c:pt idx="0">
                  <c:v>Australia</c:v>
                </c:pt>
                <c:pt idx="1">
                  <c:v>Austria</c:v>
                </c:pt>
                <c:pt idx="2">
                  <c:v>Belgium</c:v>
                </c:pt>
                <c:pt idx="3">
                  <c:v>Canada</c:v>
                </c:pt>
                <c:pt idx="4">
                  <c:v>Chile</c:v>
                </c:pt>
                <c:pt idx="5">
                  <c:v>Czech Republic</c:v>
                </c:pt>
                <c:pt idx="6">
                  <c:v>Denmark</c:v>
                </c:pt>
                <c:pt idx="7">
                  <c:v>Estonia</c:v>
                </c:pt>
                <c:pt idx="8">
                  <c:v>Finland</c:v>
                </c:pt>
                <c:pt idx="9">
                  <c:v>France</c:v>
                </c:pt>
                <c:pt idx="10">
                  <c:v>Germany</c:v>
                </c:pt>
                <c:pt idx="11">
                  <c:v>Greece</c:v>
                </c:pt>
                <c:pt idx="12">
                  <c:v>Hungary</c:v>
                </c:pt>
                <c:pt idx="13">
                  <c:v>Iceland </c:v>
                </c:pt>
                <c:pt idx="14">
                  <c:v>Ireland</c:v>
                </c:pt>
                <c:pt idx="15">
                  <c:v>Israel</c:v>
                </c:pt>
                <c:pt idx="16">
                  <c:v>Italy</c:v>
                </c:pt>
                <c:pt idx="17">
                  <c:v>Japan</c:v>
                </c:pt>
                <c:pt idx="18">
                  <c:v>Korea</c:v>
                </c:pt>
                <c:pt idx="19">
                  <c:v>Luxembourg</c:v>
                </c:pt>
                <c:pt idx="20">
                  <c:v>Mexico</c:v>
                </c:pt>
                <c:pt idx="21">
                  <c:v>Netherlands</c:v>
                </c:pt>
                <c:pt idx="22">
                  <c:v>New Zealand</c:v>
                </c:pt>
                <c:pt idx="23">
                  <c:v>Norway</c:v>
                </c:pt>
                <c:pt idx="24">
                  <c:v>Poland</c:v>
                </c:pt>
                <c:pt idx="25">
                  <c:v>Portugal</c:v>
                </c:pt>
                <c:pt idx="26">
                  <c:v>Slovak Republic</c:v>
                </c:pt>
                <c:pt idx="27">
                  <c:v>Slovenia</c:v>
                </c:pt>
                <c:pt idx="28">
                  <c:v>Spain</c:v>
                </c:pt>
                <c:pt idx="29">
                  <c:v>Sweden    </c:v>
                </c:pt>
                <c:pt idx="30">
                  <c:v>Switzerland</c:v>
                </c:pt>
                <c:pt idx="31">
                  <c:v>Turkey</c:v>
                </c:pt>
                <c:pt idx="32">
                  <c:v>United Kingdom</c:v>
                </c:pt>
                <c:pt idx="33">
                  <c:v>United States</c:v>
                </c:pt>
              </c:strCache>
            </c:strRef>
          </c:cat>
          <c:val>
            <c:numRef>
              <c:f>'[33717459.xls]2011'!$I$13:$I$46</c:f>
              <c:numCache>
                <c:formatCode>0.0</c:formatCode>
                <c:ptCount val="34"/>
                <c:pt idx="0">
                  <c:v>30</c:v>
                </c:pt>
                <c:pt idx="1">
                  <c:v>25</c:v>
                </c:pt>
                <c:pt idx="2">
                  <c:v>33.99</c:v>
                </c:pt>
                <c:pt idx="3">
                  <c:v>27.64</c:v>
                </c:pt>
                <c:pt idx="4">
                  <c:v>17</c:v>
                </c:pt>
                <c:pt idx="5">
                  <c:v>19</c:v>
                </c:pt>
                <c:pt idx="6">
                  <c:v>25</c:v>
                </c:pt>
                <c:pt idx="7">
                  <c:v>21</c:v>
                </c:pt>
                <c:pt idx="8">
                  <c:v>26</c:v>
                </c:pt>
                <c:pt idx="9">
                  <c:v>34.43</c:v>
                </c:pt>
                <c:pt idx="10">
                  <c:v>30.175000000000001</c:v>
                </c:pt>
                <c:pt idx="11">
                  <c:v>20</c:v>
                </c:pt>
                <c:pt idx="12">
                  <c:v>19</c:v>
                </c:pt>
                <c:pt idx="13">
                  <c:v>20</c:v>
                </c:pt>
                <c:pt idx="14">
                  <c:v>12.5</c:v>
                </c:pt>
                <c:pt idx="15">
                  <c:v>24</c:v>
                </c:pt>
                <c:pt idx="16">
                  <c:v>27.5</c:v>
                </c:pt>
                <c:pt idx="17">
                  <c:v>39.54</c:v>
                </c:pt>
                <c:pt idx="18">
                  <c:v>24.2</c:v>
                </c:pt>
                <c:pt idx="19">
                  <c:v>28.8</c:v>
                </c:pt>
                <c:pt idx="20">
                  <c:v>30</c:v>
                </c:pt>
                <c:pt idx="21">
                  <c:v>25</c:v>
                </c:pt>
                <c:pt idx="22">
                  <c:v>28</c:v>
                </c:pt>
                <c:pt idx="23">
                  <c:v>28</c:v>
                </c:pt>
                <c:pt idx="24">
                  <c:v>19</c:v>
                </c:pt>
                <c:pt idx="25">
                  <c:v>26.5</c:v>
                </c:pt>
                <c:pt idx="26">
                  <c:v>19</c:v>
                </c:pt>
                <c:pt idx="27">
                  <c:v>20</c:v>
                </c:pt>
                <c:pt idx="28">
                  <c:v>30</c:v>
                </c:pt>
                <c:pt idx="29">
                  <c:v>26.3</c:v>
                </c:pt>
                <c:pt idx="30">
                  <c:v>21.174437816090503</c:v>
                </c:pt>
                <c:pt idx="31">
                  <c:v>20</c:v>
                </c:pt>
                <c:pt idx="32">
                  <c:v>26</c:v>
                </c:pt>
                <c:pt idx="33">
                  <c:v>39.186</c:v>
                </c:pt>
              </c:numCache>
            </c:numRef>
          </c:val>
        </c:ser>
        <c:dLbls>
          <c:showLegendKey val="0"/>
          <c:showVal val="0"/>
          <c:showCatName val="0"/>
          <c:showSerName val="0"/>
          <c:showPercent val="0"/>
          <c:showBubbleSize val="0"/>
        </c:dLbls>
        <c:gapWidth val="70"/>
        <c:axId val="38670336"/>
        <c:axId val="38671872"/>
      </c:barChart>
      <c:catAx>
        <c:axId val="38670336"/>
        <c:scaling>
          <c:orientation val="minMax"/>
        </c:scaling>
        <c:delete val="0"/>
        <c:axPos val="b"/>
        <c:majorTickMark val="out"/>
        <c:minorTickMark val="none"/>
        <c:tickLblPos val="nextTo"/>
        <c:spPr>
          <a:ln>
            <a:noFill/>
          </a:ln>
        </c:spPr>
        <c:txPr>
          <a:bodyPr rot="3000000" vert="horz"/>
          <a:lstStyle/>
          <a:p>
            <a:pPr>
              <a:defRPr/>
            </a:pPr>
            <a:endParaRPr lang="en-US"/>
          </a:p>
        </c:txPr>
        <c:crossAx val="38671872"/>
        <c:crosses val="autoZero"/>
        <c:auto val="1"/>
        <c:lblAlgn val="ctr"/>
        <c:lblOffset val="100"/>
        <c:noMultiLvlLbl val="0"/>
      </c:catAx>
      <c:valAx>
        <c:axId val="38671872"/>
        <c:scaling>
          <c:orientation val="minMax"/>
          <c:max val="40"/>
        </c:scaling>
        <c:delete val="0"/>
        <c:axPos val="l"/>
        <c:majorGridlines>
          <c:spPr>
            <a:ln>
              <a:solidFill>
                <a:schemeClr val="bg1">
                  <a:lumMod val="95000"/>
                </a:schemeClr>
              </a:solidFill>
            </a:ln>
          </c:spPr>
        </c:majorGridlines>
        <c:numFmt formatCode="0" sourceLinked="0"/>
        <c:majorTickMark val="out"/>
        <c:minorTickMark val="none"/>
        <c:tickLblPos val="nextTo"/>
        <c:spPr>
          <a:ln>
            <a:noFill/>
          </a:ln>
        </c:spPr>
        <c:crossAx val="38670336"/>
        <c:crosses val="autoZero"/>
        <c:crossBetween val="between"/>
      </c:valAx>
    </c:plotArea>
    <c:plotVisOnly val="1"/>
    <c:dispBlanksAs val="gap"/>
    <c:showDLblsOverMax val="0"/>
  </c:chart>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815421904946708E-2"/>
          <c:y val="3.4475158690270097E-2"/>
          <c:w val="0.86182162963576237"/>
          <c:h val="0.67123332603602159"/>
        </c:manualLayout>
      </c:layout>
      <c:lineChart>
        <c:grouping val="standard"/>
        <c:varyColors val="0"/>
        <c:ser>
          <c:idx val="0"/>
          <c:order val="0"/>
          <c:tx>
            <c:v>TE/GDP</c:v>
          </c:tx>
          <c:marker>
            <c:symbol val="none"/>
          </c:marker>
          <c:cat>
            <c:numRef>
              <c:f>'Datapoints - Figure 2'!$A$6:$A$32</c:f>
              <c:numCache>
                <c:formatCode>General</c:formatCode>
                <c:ptCount val="27"/>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numCache>
            </c:numRef>
          </c:cat>
          <c:val>
            <c:numRef>
              <c:f>'Datapoints - Figure 2'!$H$6:$H$32</c:f>
              <c:numCache>
                <c:formatCode>_(* #,##0.0_);_(* \(#,##0.0\);_(* "-"??_);_(@_)</c:formatCode>
                <c:ptCount val="27"/>
                <c:pt idx="0">
                  <c:v>8.2783276090805185</c:v>
                </c:pt>
                <c:pt idx="1">
                  <c:v>8.1885613748466426</c:v>
                </c:pt>
                <c:pt idx="2">
                  <c:v>8.4433148949558259</c:v>
                </c:pt>
                <c:pt idx="3">
                  <c:v>8.8814245232895459</c:v>
                </c:pt>
                <c:pt idx="4">
                  <c:v>8.0131946627657928</c:v>
                </c:pt>
                <c:pt idx="5">
                  <c:v>5.9730913034807704</c:v>
                </c:pt>
                <c:pt idx="6">
                  <c:v>6.1072776247375415</c:v>
                </c:pt>
                <c:pt idx="7">
                  <c:v>6.0688290584158713</c:v>
                </c:pt>
                <c:pt idx="8">
                  <c:v>5.9776122006604124</c:v>
                </c:pt>
                <c:pt idx="9">
                  <c:v>5.9736568337981399</c:v>
                </c:pt>
                <c:pt idx="10">
                  <c:v>5.8901689825633046</c:v>
                </c:pt>
                <c:pt idx="11">
                  <c:v>5.951601028183064</c:v>
                </c:pt>
                <c:pt idx="12">
                  <c:v>6.0123641483660384</c:v>
                </c:pt>
                <c:pt idx="13">
                  <c:v>5.8255276229259341</c:v>
                </c:pt>
                <c:pt idx="14">
                  <c:v>5.8194813070053453</c:v>
                </c:pt>
                <c:pt idx="15">
                  <c:v>6.3062240539388457</c:v>
                </c:pt>
                <c:pt idx="16">
                  <c:v>6.4714692029604421</c:v>
                </c:pt>
                <c:pt idx="17">
                  <c:v>6.5017752940767508</c:v>
                </c:pt>
                <c:pt idx="18">
                  <c:v>6.9752421287527318</c:v>
                </c:pt>
                <c:pt idx="19">
                  <c:v>7.1138944067433405</c:v>
                </c:pt>
                <c:pt idx="20">
                  <c:v>6.6515603743461797</c:v>
                </c:pt>
                <c:pt idx="21">
                  <c:v>6.1825198372722578</c:v>
                </c:pt>
                <c:pt idx="22">
                  <c:v>6.18906842375337</c:v>
                </c:pt>
                <c:pt idx="23">
                  <c:v>6.3629681164964049</c:v>
                </c:pt>
                <c:pt idx="24">
                  <c:v>6.046871481297055</c:v>
                </c:pt>
                <c:pt idx="25">
                  <c:v>6.1438007319939061</c:v>
                </c:pt>
                <c:pt idx="26">
                  <c:v>6.9466180324385576</c:v>
                </c:pt>
              </c:numCache>
            </c:numRef>
          </c:val>
          <c:smooth val="0"/>
        </c:ser>
        <c:dLbls>
          <c:showLegendKey val="0"/>
          <c:showVal val="0"/>
          <c:showCatName val="0"/>
          <c:showSerName val="0"/>
          <c:showPercent val="0"/>
          <c:showBubbleSize val="0"/>
        </c:dLbls>
        <c:marker val="1"/>
        <c:smooth val="0"/>
        <c:axId val="38716928"/>
        <c:axId val="38718464"/>
      </c:lineChart>
      <c:lineChart>
        <c:grouping val="standard"/>
        <c:varyColors val="0"/>
        <c:ser>
          <c:idx val="1"/>
          <c:order val="1"/>
          <c:tx>
            <c:v>TE count</c:v>
          </c:tx>
          <c:spPr>
            <a:ln>
              <a:prstDash val="dash"/>
            </a:ln>
          </c:spPr>
          <c:marker>
            <c:symbol val="none"/>
          </c:marker>
          <c:val>
            <c:numRef>
              <c:f>'Y:\My Documents\Tax Expenditures\Pew\[tax expenditure count 1987-2007.xls]Sheet1'!$B$3:$AA$3</c:f>
              <c:numCache>
                <c:formatCode>General</c:formatCode>
                <c:ptCount val="26"/>
                <c:pt idx="3">
                  <c:v>135</c:v>
                </c:pt>
                <c:pt idx="4">
                  <c:v>128</c:v>
                </c:pt>
                <c:pt idx="5">
                  <c:v>123</c:v>
                </c:pt>
                <c:pt idx="6">
                  <c:v>128</c:v>
                </c:pt>
                <c:pt idx="7">
                  <c:v>125</c:v>
                </c:pt>
                <c:pt idx="8">
                  <c:v>128</c:v>
                </c:pt>
                <c:pt idx="9">
                  <c:v>124</c:v>
                </c:pt>
                <c:pt idx="10">
                  <c:v>126</c:v>
                </c:pt>
                <c:pt idx="11">
                  <c:v>127</c:v>
                </c:pt>
                <c:pt idx="12">
                  <c:v>126</c:v>
                </c:pt>
                <c:pt idx="13">
                  <c:v>130</c:v>
                </c:pt>
                <c:pt idx="14">
                  <c:v>142</c:v>
                </c:pt>
                <c:pt idx="15">
                  <c:v>150</c:v>
                </c:pt>
                <c:pt idx="16">
                  <c:v>151</c:v>
                </c:pt>
                <c:pt idx="17">
                  <c:v>153</c:v>
                </c:pt>
                <c:pt idx="18">
                  <c:v>160</c:v>
                </c:pt>
                <c:pt idx="19">
                  <c:v>163</c:v>
                </c:pt>
                <c:pt idx="20">
                  <c:v>171</c:v>
                </c:pt>
                <c:pt idx="21">
                  <c:v>168</c:v>
                </c:pt>
                <c:pt idx="22">
                  <c:v>192</c:v>
                </c:pt>
                <c:pt idx="23">
                  <c:v>202</c:v>
                </c:pt>
              </c:numCache>
            </c:numRef>
          </c:val>
          <c:smooth val="0"/>
        </c:ser>
        <c:dLbls>
          <c:showLegendKey val="0"/>
          <c:showVal val="0"/>
          <c:showCatName val="0"/>
          <c:showSerName val="0"/>
          <c:showPercent val="0"/>
          <c:showBubbleSize val="0"/>
        </c:dLbls>
        <c:marker val="1"/>
        <c:smooth val="0"/>
        <c:axId val="38724736"/>
        <c:axId val="38726272"/>
      </c:lineChart>
      <c:catAx>
        <c:axId val="38716928"/>
        <c:scaling>
          <c:orientation val="minMax"/>
        </c:scaling>
        <c:delete val="0"/>
        <c:axPos val="b"/>
        <c:numFmt formatCode="General" sourceLinked="1"/>
        <c:majorTickMark val="cross"/>
        <c:minorTickMark val="none"/>
        <c:tickLblPos val="nextTo"/>
        <c:txPr>
          <a:bodyPr rot="-2700000"/>
          <a:lstStyle/>
          <a:p>
            <a:pPr>
              <a:defRPr sz="1000"/>
            </a:pPr>
            <a:endParaRPr lang="en-US"/>
          </a:p>
        </c:txPr>
        <c:crossAx val="38718464"/>
        <c:crosses val="autoZero"/>
        <c:auto val="1"/>
        <c:lblAlgn val="ctr"/>
        <c:lblOffset val="100"/>
        <c:tickLblSkip val="1"/>
        <c:noMultiLvlLbl val="0"/>
      </c:catAx>
      <c:valAx>
        <c:axId val="38718464"/>
        <c:scaling>
          <c:orientation val="minMax"/>
        </c:scaling>
        <c:delete val="0"/>
        <c:axPos val="l"/>
        <c:majorGridlines>
          <c:spPr>
            <a:ln>
              <a:solidFill>
                <a:schemeClr val="accent6">
                  <a:lumMod val="20000"/>
                  <a:lumOff val="80000"/>
                </a:schemeClr>
              </a:solidFill>
            </a:ln>
          </c:spPr>
        </c:majorGridlines>
        <c:title>
          <c:tx>
            <c:rich>
              <a:bodyPr rot="-5400000" vert="horz"/>
              <a:lstStyle/>
              <a:p>
                <a:pPr>
                  <a:defRPr/>
                </a:pPr>
                <a:r>
                  <a:rPr lang="en-US"/>
                  <a:t>Value as Percent of GDP (solid)</a:t>
                </a:r>
              </a:p>
            </c:rich>
          </c:tx>
          <c:layout>
            <c:manualLayout>
              <c:xMode val="edge"/>
              <c:yMode val="edge"/>
              <c:x val="0"/>
              <c:y val="0.15057674528272619"/>
            </c:manualLayout>
          </c:layout>
          <c:overlay val="0"/>
        </c:title>
        <c:numFmt formatCode="#,##0" sourceLinked="0"/>
        <c:majorTickMark val="none"/>
        <c:minorTickMark val="none"/>
        <c:tickLblPos val="nextTo"/>
        <c:spPr>
          <a:ln>
            <a:noFill/>
          </a:ln>
        </c:spPr>
        <c:txPr>
          <a:bodyPr/>
          <a:lstStyle/>
          <a:p>
            <a:pPr>
              <a:defRPr sz="1000"/>
            </a:pPr>
            <a:endParaRPr lang="en-US"/>
          </a:p>
        </c:txPr>
        <c:crossAx val="38716928"/>
        <c:crosses val="autoZero"/>
        <c:crossBetween val="between"/>
      </c:valAx>
      <c:catAx>
        <c:axId val="38724736"/>
        <c:scaling>
          <c:orientation val="minMax"/>
        </c:scaling>
        <c:delete val="1"/>
        <c:axPos val="b"/>
        <c:majorTickMark val="out"/>
        <c:minorTickMark val="none"/>
        <c:tickLblPos val="nextTo"/>
        <c:crossAx val="38726272"/>
        <c:crosses val="autoZero"/>
        <c:auto val="1"/>
        <c:lblAlgn val="ctr"/>
        <c:lblOffset val="100"/>
        <c:noMultiLvlLbl val="0"/>
      </c:catAx>
      <c:valAx>
        <c:axId val="38726272"/>
        <c:scaling>
          <c:orientation val="minMax"/>
        </c:scaling>
        <c:delete val="0"/>
        <c:axPos val="r"/>
        <c:title>
          <c:tx>
            <c:rich>
              <a:bodyPr rot="5400000" vert="horz"/>
              <a:lstStyle/>
              <a:p>
                <a:pPr>
                  <a:defRPr/>
                </a:pPr>
                <a:r>
                  <a:rPr lang="en-US"/>
                  <a:t>Number</a:t>
                </a:r>
                <a:r>
                  <a:rPr lang="en-US" baseline="0"/>
                  <a:t> of Provisions (dashed)</a:t>
                </a:r>
                <a:endParaRPr lang="en-US"/>
              </a:p>
            </c:rich>
          </c:tx>
          <c:layout>
            <c:manualLayout>
              <c:xMode val="edge"/>
              <c:yMode val="edge"/>
              <c:x val="0.9728145265888456"/>
              <c:y val="0.17567779204904352"/>
            </c:manualLayout>
          </c:layout>
          <c:overlay val="0"/>
        </c:title>
        <c:numFmt formatCode="General" sourceLinked="1"/>
        <c:majorTickMark val="out"/>
        <c:minorTickMark val="none"/>
        <c:tickLblPos val="nextTo"/>
        <c:crossAx val="38724736"/>
        <c:crosses val="max"/>
        <c:crossBetween val="between"/>
      </c:valAx>
    </c:plotArea>
    <c:plotVisOnly val="1"/>
    <c:dispBlanksAs val="gap"/>
    <c:showDLblsOverMax val="0"/>
  </c:chart>
  <c:spPr>
    <a:ln>
      <a:noFill/>
    </a:ln>
  </c:spPr>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u="none" strike="noStrike" baseline="0">
                <a:effectLst/>
              </a:rPr>
              <a:t>Income Share of Top 1 Percent, Excluding Capital Gains, </a:t>
            </a:r>
          </a:p>
          <a:p>
            <a:pPr>
              <a:defRPr/>
            </a:pPr>
            <a:r>
              <a:rPr lang="en-US" sz="1800" b="1" i="0" u="none" strike="noStrike" baseline="0">
                <a:effectLst/>
              </a:rPr>
              <a:t>in Percent, 1913-2008</a:t>
            </a:r>
            <a:endParaRPr lang="en-US"/>
          </a:p>
        </c:rich>
      </c:tx>
      <c:layout/>
      <c:overlay val="0"/>
    </c:title>
    <c:autoTitleDeleted val="0"/>
    <c:plotArea>
      <c:layout>
        <c:manualLayout>
          <c:layoutTarget val="inner"/>
          <c:xMode val="edge"/>
          <c:yMode val="edge"/>
          <c:x val="3.9325989031340734E-2"/>
          <c:y val="0.14355452893339146"/>
          <c:w val="0.92859510353315089"/>
          <c:h val="0.70339489616927653"/>
        </c:manualLayout>
      </c:layout>
      <c:scatterChart>
        <c:scatterStyle val="lineMarker"/>
        <c:varyColors val="0"/>
        <c:ser>
          <c:idx val="0"/>
          <c:order val="0"/>
          <c:marker>
            <c:symbol val="none"/>
          </c:marker>
          <c:xVal>
            <c:numRef>
              <c:f>'Table A1'!$A$6:$A$101</c:f>
              <c:numCache>
                <c:formatCode>General</c:formatCode>
                <c:ptCount val="96"/>
                <c:pt idx="0">
                  <c:v>1913</c:v>
                </c:pt>
                <c:pt idx="1">
                  <c:v>1914</c:v>
                </c:pt>
                <c:pt idx="2">
                  <c:v>1915</c:v>
                </c:pt>
                <c:pt idx="3">
                  <c:v>1916</c:v>
                </c:pt>
                <c:pt idx="4">
                  <c:v>1917</c:v>
                </c:pt>
                <c:pt idx="5">
                  <c:v>1918</c:v>
                </c:pt>
                <c:pt idx="6">
                  <c:v>1919</c:v>
                </c:pt>
                <c:pt idx="7">
                  <c:v>1920</c:v>
                </c:pt>
                <c:pt idx="8">
                  <c:v>1921</c:v>
                </c:pt>
                <c:pt idx="9">
                  <c:v>1922</c:v>
                </c:pt>
                <c:pt idx="10">
                  <c:v>1923</c:v>
                </c:pt>
                <c:pt idx="11">
                  <c:v>1924</c:v>
                </c:pt>
                <c:pt idx="12">
                  <c:v>1925</c:v>
                </c:pt>
                <c:pt idx="13">
                  <c:v>1926</c:v>
                </c:pt>
                <c:pt idx="14">
                  <c:v>1927</c:v>
                </c:pt>
                <c:pt idx="15">
                  <c:v>1928</c:v>
                </c:pt>
                <c:pt idx="16">
                  <c:v>1929</c:v>
                </c:pt>
                <c:pt idx="17">
                  <c:v>1930</c:v>
                </c:pt>
                <c:pt idx="18">
                  <c:v>1931</c:v>
                </c:pt>
                <c:pt idx="19">
                  <c:v>1932</c:v>
                </c:pt>
                <c:pt idx="20">
                  <c:v>1933</c:v>
                </c:pt>
                <c:pt idx="21">
                  <c:v>1934</c:v>
                </c:pt>
                <c:pt idx="22">
                  <c:v>1935</c:v>
                </c:pt>
                <c:pt idx="23">
                  <c:v>1936</c:v>
                </c:pt>
                <c:pt idx="24">
                  <c:v>1937</c:v>
                </c:pt>
                <c:pt idx="25">
                  <c:v>1938</c:v>
                </c:pt>
                <c:pt idx="26">
                  <c:v>1939</c:v>
                </c:pt>
                <c:pt idx="27">
                  <c:v>1940</c:v>
                </c:pt>
                <c:pt idx="28">
                  <c:v>1941</c:v>
                </c:pt>
                <c:pt idx="29">
                  <c:v>1942</c:v>
                </c:pt>
                <c:pt idx="30">
                  <c:v>1943</c:v>
                </c:pt>
                <c:pt idx="31">
                  <c:v>1944</c:v>
                </c:pt>
                <c:pt idx="32">
                  <c:v>1945</c:v>
                </c:pt>
                <c:pt idx="33">
                  <c:v>1946</c:v>
                </c:pt>
                <c:pt idx="34">
                  <c:v>1947</c:v>
                </c:pt>
                <c:pt idx="35">
                  <c:v>1948</c:v>
                </c:pt>
                <c:pt idx="36">
                  <c:v>1949</c:v>
                </c:pt>
                <c:pt idx="37">
                  <c:v>1950</c:v>
                </c:pt>
                <c:pt idx="38">
                  <c:v>1951</c:v>
                </c:pt>
                <c:pt idx="39">
                  <c:v>1952</c:v>
                </c:pt>
                <c:pt idx="40">
                  <c:v>1953</c:v>
                </c:pt>
                <c:pt idx="41">
                  <c:v>1954</c:v>
                </c:pt>
                <c:pt idx="42">
                  <c:v>1955</c:v>
                </c:pt>
                <c:pt idx="43">
                  <c:v>1956</c:v>
                </c:pt>
                <c:pt idx="44">
                  <c:v>1957</c:v>
                </c:pt>
                <c:pt idx="45">
                  <c:v>1958</c:v>
                </c:pt>
                <c:pt idx="46">
                  <c:v>1959</c:v>
                </c:pt>
                <c:pt idx="47">
                  <c:v>1960</c:v>
                </c:pt>
                <c:pt idx="48">
                  <c:v>1961</c:v>
                </c:pt>
                <c:pt idx="49">
                  <c:v>1962</c:v>
                </c:pt>
                <c:pt idx="50">
                  <c:v>1963</c:v>
                </c:pt>
                <c:pt idx="51">
                  <c:v>1964</c:v>
                </c:pt>
                <c:pt idx="52">
                  <c:v>1965</c:v>
                </c:pt>
                <c:pt idx="53">
                  <c:v>1966</c:v>
                </c:pt>
                <c:pt idx="54">
                  <c:v>1967</c:v>
                </c:pt>
                <c:pt idx="55">
                  <c:v>1968</c:v>
                </c:pt>
                <c:pt idx="56">
                  <c:v>1969</c:v>
                </c:pt>
                <c:pt idx="57">
                  <c:v>1970</c:v>
                </c:pt>
                <c:pt idx="58">
                  <c:v>1971</c:v>
                </c:pt>
                <c:pt idx="59">
                  <c:v>1972</c:v>
                </c:pt>
                <c:pt idx="60">
                  <c:v>1973</c:v>
                </c:pt>
                <c:pt idx="61">
                  <c:v>1974</c:v>
                </c:pt>
                <c:pt idx="62">
                  <c:v>1975</c:v>
                </c:pt>
                <c:pt idx="63">
                  <c:v>1976</c:v>
                </c:pt>
                <c:pt idx="64">
                  <c:v>1977</c:v>
                </c:pt>
                <c:pt idx="65">
                  <c:v>1978</c:v>
                </c:pt>
                <c:pt idx="66">
                  <c:v>1979</c:v>
                </c:pt>
                <c:pt idx="67">
                  <c:v>1980</c:v>
                </c:pt>
                <c:pt idx="68">
                  <c:v>1981</c:v>
                </c:pt>
                <c:pt idx="69">
                  <c:v>1982</c:v>
                </c:pt>
                <c:pt idx="70">
                  <c:v>1983</c:v>
                </c:pt>
                <c:pt idx="71">
                  <c:v>1984</c:v>
                </c:pt>
                <c:pt idx="72">
                  <c:v>1985</c:v>
                </c:pt>
                <c:pt idx="73">
                  <c:v>1986</c:v>
                </c:pt>
                <c:pt idx="74">
                  <c:v>1987</c:v>
                </c:pt>
                <c:pt idx="75">
                  <c:v>1988</c:v>
                </c:pt>
                <c:pt idx="76">
                  <c:v>1989</c:v>
                </c:pt>
                <c:pt idx="77">
                  <c:v>1990</c:v>
                </c:pt>
                <c:pt idx="78">
                  <c:v>1991</c:v>
                </c:pt>
                <c:pt idx="79">
                  <c:v>1992</c:v>
                </c:pt>
                <c:pt idx="80">
                  <c:v>1993</c:v>
                </c:pt>
                <c:pt idx="81">
                  <c:v>1994</c:v>
                </c:pt>
                <c:pt idx="82">
                  <c:v>1995</c:v>
                </c:pt>
                <c:pt idx="83">
                  <c:v>1996</c:v>
                </c:pt>
                <c:pt idx="84">
                  <c:v>1997</c:v>
                </c:pt>
                <c:pt idx="85">
                  <c:v>1998</c:v>
                </c:pt>
                <c:pt idx="86">
                  <c:v>1999</c:v>
                </c:pt>
                <c:pt idx="87">
                  <c:v>2000</c:v>
                </c:pt>
                <c:pt idx="88">
                  <c:v>2001</c:v>
                </c:pt>
                <c:pt idx="89">
                  <c:v>2002</c:v>
                </c:pt>
                <c:pt idx="90">
                  <c:v>2003</c:v>
                </c:pt>
                <c:pt idx="91">
                  <c:v>2004</c:v>
                </c:pt>
                <c:pt idx="92">
                  <c:v>2005</c:v>
                </c:pt>
                <c:pt idx="93">
                  <c:v>2006</c:v>
                </c:pt>
                <c:pt idx="94">
                  <c:v>2007</c:v>
                </c:pt>
                <c:pt idx="95">
                  <c:v>2008</c:v>
                </c:pt>
              </c:numCache>
            </c:numRef>
          </c:xVal>
          <c:yVal>
            <c:numRef>
              <c:f>'Table A1'!$D$6:$D$101</c:f>
              <c:numCache>
                <c:formatCode>0.00</c:formatCode>
                <c:ptCount val="96"/>
                <c:pt idx="0">
                  <c:v>17.960041861867687</c:v>
                </c:pt>
                <c:pt idx="1">
                  <c:v>18.15794105921632</c:v>
                </c:pt>
                <c:pt idx="2">
                  <c:v>17.577725000000001</c:v>
                </c:pt>
                <c:pt idx="3">
                  <c:v>18.573066775406247</c:v>
                </c:pt>
                <c:pt idx="4">
                  <c:v>17.599487458195231</c:v>
                </c:pt>
                <c:pt idx="5">
                  <c:v>15.883220435548376</c:v>
                </c:pt>
                <c:pt idx="6">
                  <c:v>15.867414854522684</c:v>
                </c:pt>
                <c:pt idx="7">
                  <c:v>14.459042055439385</c:v>
                </c:pt>
                <c:pt idx="8">
                  <c:v>15.472929986471554</c:v>
                </c:pt>
                <c:pt idx="9">
                  <c:v>16.292319490434096</c:v>
                </c:pt>
                <c:pt idx="10">
                  <c:v>14.991004682031273</c:v>
                </c:pt>
                <c:pt idx="11">
                  <c:v>16.315906869089506</c:v>
                </c:pt>
                <c:pt idx="12">
                  <c:v>17.602806588875772</c:v>
                </c:pt>
                <c:pt idx="13">
                  <c:v>18.011497014310468</c:v>
                </c:pt>
                <c:pt idx="14">
                  <c:v>18.67888575023515</c:v>
                </c:pt>
                <c:pt idx="15">
                  <c:v>19.598717962508879</c:v>
                </c:pt>
                <c:pt idx="16">
                  <c:v>18.417904285315917</c:v>
                </c:pt>
                <c:pt idx="17">
                  <c:v>16.422818416449541</c:v>
                </c:pt>
                <c:pt idx="18">
                  <c:v>15.270594044223252</c:v>
                </c:pt>
                <c:pt idx="19">
                  <c:v>15.478467631887071</c:v>
                </c:pt>
                <c:pt idx="20">
                  <c:v>15.770913177787016</c:v>
                </c:pt>
                <c:pt idx="21">
                  <c:v>15.868185076417598</c:v>
                </c:pt>
                <c:pt idx="22">
                  <c:v>15.628311990462226</c:v>
                </c:pt>
                <c:pt idx="23">
                  <c:v>17.637342175901782</c:v>
                </c:pt>
                <c:pt idx="24">
                  <c:v>16.450434286791296</c:v>
                </c:pt>
                <c:pt idx="25">
                  <c:v>14.72938302542493</c:v>
                </c:pt>
                <c:pt idx="26">
                  <c:v>15.393035953166024</c:v>
                </c:pt>
                <c:pt idx="27">
                  <c:v>15.733988074633878</c:v>
                </c:pt>
                <c:pt idx="28">
                  <c:v>15.007978377996723</c:v>
                </c:pt>
                <c:pt idx="29">
                  <c:v>12.905441063638763</c:v>
                </c:pt>
                <c:pt idx="30">
                  <c:v>11.484653721380797</c:v>
                </c:pt>
                <c:pt idx="31">
                  <c:v>10.53867000025793</c:v>
                </c:pt>
                <c:pt idx="32">
                  <c:v>11.071193948809938</c:v>
                </c:pt>
                <c:pt idx="33">
                  <c:v>11.762425770547628</c:v>
                </c:pt>
                <c:pt idx="34">
                  <c:v>10.953835923874255</c:v>
                </c:pt>
                <c:pt idx="35">
                  <c:v>11.269872474143945</c:v>
                </c:pt>
                <c:pt idx="36">
                  <c:v>10.946064706587993</c:v>
                </c:pt>
                <c:pt idx="37">
                  <c:v>11.360065498282971</c:v>
                </c:pt>
                <c:pt idx="38">
                  <c:v>10.518335555718981</c:v>
                </c:pt>
                <c:pt idx="39">
                  <c:v>9.7583202165547416</c:v>
                </c:pt>
                <c:pt idx="40">
                  <c:v>9.0810897702186377</c:v>
                </c:pt>
                <c:pt idx="41">
                  <c:v>9.3904559145803042</c:v>
                </c:pt>
                <c:pt idx="42">
                  <c:v>9.1805282675712654</c:v>
                </c:pt>
                <c:pt idx="43">
                  <c:v>9.0869757576587151</c:v>
                </c:pt>
                <c:pt idx="44">
                  <c:v>8.9818851566021518</c:v>
                </c:pt>
                <c:pt idx="45">
                  <c:v>8.8335735001955893</c:v>
                </c:pt>
                <c:pt idx="46">
                  <c:v>8.7478520785266909</c:v>
                </c:pt>
                <c:pt idx="47">
                  <c:v>8.3565900921357628</c:v>
                </c:pt>
                <c:pt idx="48">
                  <c:v>8.3376005383909941</c:v>
                </c:pt>
                <c:pt idx="49">
                  <c:v>8.2736755670745552</c:v>
                </c:pt>
                <c:pt idx="50">
                  <c:v>8.1639366576136148</c:v>
                </c:pt>
                <c:pt idx="51">
                  <c:v>8.0207510462667724</c:v>
                </c:pt>
                <c:pt idx="52">
                  <c:v>8.065064694401487</c:v>
                </c:pt>
                <c:pt idx="53">
                  <c:v>8.3681843007293182</c:v>
                </c:pt>
                <c:pt idx="54">
                  <c:v>8.4253319526665713</c:v>
                </c:pt>
                <c:pt idx="55">
                  <c:v>8.3519414859066643</c:v>
                </c:pt>
                <c:pt idx="56">
                  <c:v>8.0174220214230285</c:v>
                </c:pt>
                <c:pt idx="57">
                  <c:v>7.8038458864426294</c:v>
                </c:pt>
                <c:pt idx="58">
                  <c:v>7.7860816660916825</c:v>
                </c:pt>
                <c:pt idx="59">
                  <c:v>7.7541268798518805</c:v>
                </c:pt>
                <c:pt idx="60">
                  <c:v>7.7419961675539462</c:v>
                </c:pt>
                <c:pt idx="61">
                  <c:v>8.123618917085782</c:v>
                </c:pt>
                <c:pt idx="62">
                  <c:v>8.0058801501615697</c:v>
                </c:pt>
                <c:pt idx="63">
                  <c:v>7.8891961987813497</c:v>
                </c:pt>
                <c:pt idx="64">
                  <c:v>7.8992263574060786</c:v>
                </c:pt>
                <c:pt idx="65">
                  <c:v>7.9526089866496275</c:v>
                </c:pt>
                <c:pt idx="66">
                  <c:v>8.0324098037332945</c:v>
                </c:pt>
                <c:pt idx="67">
                  <c:v>8.1767146253680529</c:v>
                </c:pt>
                <c:pt idx="68">
                  <c:v>8.026075546927979</c:v>
                </c:pt>
                <c:pt idx="69">
                  <c:v>8.3899380716959886</c:v>
                </c:pt>
                <c:pt idx="70">
                  <c:v>8.5929026489475131</c:v>
                </c:pt>
                <c:pt idx="71">
                  <c:v>8.8863707222620985</c:v>
                </c:pt>
                <c:pt idx="72">
                  <c:v>9.0945605795137041</c:v>
                </c:pt>
                <c:pt idx="73">
                  <c:v>9.1292990690663967</c:v>
                </c:pt>
                <c:pt idx="74">
                  <c:v>10.746260633305884</c:v>
                </c:pt>
                <c:pt idx="75">
                  <c:v>13.165480795439365</c:v>
                </c:pt>
                <c:pt idx="76">
                  <c:v>12.611494478689435</c:v>
                </c:pt>
                <c:pt idx="77">
                  <c:v>12.981647252493072</c:v>
                </c:pt>
                <c:pt idx="78">
                  <c:v>12.167379448376485</c:v>
                </c:pt>
                <c:pt idx="79">
                  <c:v>13.479744861469998</c:v>
                </c:pt>
                <c:pt idx="80">
                  <c:v>12.821259920178939</c:v>
                </c:pt>
                <c:pt idx="81">
                  <c:v>12.852119853413258</c:v>
                </c:pt>
                <c:pt idx="82">
                  <c:v>13.528</c:v>
                </c:pt>
                <c:pt idx="83">
                  <c:v>14.106999999999999</c:v>
                </c:pt>
                <c:pt idx="84">
                  <c:v>14.771000000000001</c:v>
                </c:pt>
                <c:pt idx="85">
                  <c:v>15.294</c:v>
                </c:pt>
                <c:pt idx="86">
                  <c:v>15.872999999999999</c:v>
                </c:pt>
                <c:pt idx="87">
                  <c:v>16.494</c:v>
                </c:pt>
                <c:pt idx="88">
                  <c:v>15.371</c:v>
                </c:pt>
                <c:pt idx="89">
                  <c:v>14.64</c:v>
                </c:pt>
                <c:pt idx="90">
                  <c:v>14.872999999999999</c:v>
                </c:pt>
                <c:pt idx="91">
                  <c:v>16.079000000000001</c:v>
                </c:pt>
                <c:pt idx="92">
                  <c:v>17.414999999999999</c:v>
                </c:pt>
                <c:pt idx="93">
                  <c:v>17.98</c:v>
                </c:pt>
                <c:pt idx="94">
                  <c:v>18.286999999999999</c:v>
                </c:pt>
                <c:pt idx="95">
                  <c:v>17.667999999999999</c:v>
                </c:pt>
              </c:numCache>
            </c:numRef>
          </c:yVal>
          <c:smooth val="0"/>
        </c:ser>
        <c:dLbls>
          <c:showLegendKey val="0"/>
          <c:showVal val="0"/>
          <c:showCatName val="0"/>
          <c:showSerName val="0"/>
          <c:showPercent val="0"/>
          <c:showBubbleSize val="0"/>
        </c:dLbls>
        <c:axId val="73780224"/>
        <c:axId val="75940608"/>
      </c:scatterChart>
      <c:valAx>
        <c:axId val="73780224"/>
        <c:scaling>
          <c:orientation val="minMax"/>
          <c:max val="2010"/>
          <c:min val="1910"/>
        </c:scaling>
        <c:delete val="0"/>
        <c:axPos val="b"/>
        <c:numFmt formatCode="General" sourceLinked="1"/>
        <c:majorTickMark val="cross"/>
        <c:minorTickMark val="none"/>
        <c:tickLblPos val="nextTo"/>
        <c:spPr>
          <a:ln>
            <a:solidFill>
              <a:schemeClr val="bg1">
                <a:lumMod val="85000"/>
              </a:schemeClr>
            </a:solidFill>
          </a:ln>
        </c:spPr>
        <c:txPr>
          <a:bodyPr rot="0" vert="horz"/>
          <a:lstStyle/>
          <a:p>
            <a:pPr>
              <a:defRPr sz="1000" b="0" i="0" u="none" strike="noStrike" baseline="0">
                <a:solidFill>
                  <a:srgbClr val="000000"/>
                </a:solidFill>
                <a:latin typeface="Calibri"/>
                <a:ea typeface="Calibri"/>
                <a:cs typeface="Calibri"/>
              </a:defRPr>
            </a:pPr>
            <a:endParaRPr lang="en-US"/>
          </a:p>
        </c:txPr>
        <c:crossAx val="75940608"/>
        <c:crosses val="autoZero"/>
        <c:crossBetween val="midCat"/>
        <c:majorUnit val="10"/>
      </c:valAx>
      <c:valAx>
        <c:axId val="75940608"/>
        <c:scaling>
          <c:orientation val="minMax"/>
          <c:max val="20"/>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crossAx val="73780224"/>
        <c:crosses val="autoZero"/>
        <c:crossBetween val="midCat"/>
        <c:majorUnit val="2"/>
      </c:valAx>
    </c:plotArea>
    <c:plotVisOnly val="1"/>
    <c:dispBlanksAs val="gap"/>
    <c:showDLblsOverMax val="0"/>
  </c:chart>
  <c:spPr>
    <a:ln>
      <a:noFill/>
    </a:ln>
  </c:sp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00"/>
            </a:pPr>
            <a:r>
              <a:rPr lang="en-US" sz="1700"/>
              <a:t>Top Income Shares</a:t>
            </a:r>
            <a:r>
              <a:rPr lang="en-US" sz="1700" baseline="0"/>
              <a:t> in Selected Countries,  in Percent, 1949 vs. 2005</a:t>
            </a:r>
            <a:endParaRPr lang="en-US" sz="1700"/>
          </a:p>
        </c:rich>
      </c:tx>
      <c:layout/>
      <c:overlay val="0"/>
    </c:title>
    <c:autoTitleDeleted val="0"/>
    <c:plotArea>
      <c:layout>
        <c:manualLayout>
          <c:layoutTarget val="inner"/>
          <c:xMode val="edge"/>
          <c:yMode val="edge"/>
          <c:x val="3.7961212392989684E-2"/>
          <c:y val="8.4917193083821688E-2"/>
          <c:w val="0.94592611097885726"/>
          <c:h val="0.70320719184911906"/>
        </c:manualLayout>
      </c:layout>
      <c:lineChart>
        <c:grouping val="standard"/>
        <c:varyColors val="0"/>
        <c:ser>
          <c:idx val="0"/>
          <c:order val="0"/>
          <c:tx>
            <c:v>Around 1949</c:v>
          </c:tx>
          <c:cat>
            <c:strRef>
              <c:f>'Table 5'!$A$5:$A$21</c:f>
              <c:strCache>
                <c:ptCount val="17"/>
                <c:pt idx="0">
                  <c:v>Argentina</c:v>
                </c:pt>
                <c:pt idx="1">
                  <c:v>Ireland</c:v>
                </c:pt>
                <c:pt idx="2">
                  <c:v>Netherlands</c:v>
                </c:pt>
                <c:pt idx="3">
                  <c:v>India</c:v>
                </c:pt>
                <c:pt idx="4">
                  <c:v>Germany</c:v>
                </c:pt>
                <c:pt idx="5">
                  <c:v>United Kingdom</c:v>
                </c:pt>
                <c:pt idx="6">
                  <c:v>Australia</c:v>
                </c:pt>
                <c:pt idx="7">
                  <c:v>United States</c:v>
                </c:pt>
                <c:pt idx="8">
                  <c:v>Canada</c:v>
                </c:pt>
                <c:pt idx="9">
                  <c:v>Singapore</c:v>
                </c:pt>
                <c:pt idx="10">
                  <c:v>New Zealand</c:v>
                </c:pt>
                <c:pt idx="11">
                  <c:v>Switzerland</c:v>
                </c:pt>
                <c:pt idx="12">
                  <c:v>France</c:v>
                </c:pt>
                <c:pt idx="13">
                  <c:v>Norway</c:v>
                </c:pt>
                <c:pt idx="14">
                  <c:v>Japan</c:v>
                </c:pt>
                <c:pt idx="15">
                  <c:v>Finland</c:v>
                </c:pt>
                <c:pt idx="16">
                  <c:v>Sweden</c:v>
                </c:pt>
              </c:strCache>
            </c:strRef>
          </c:cat>
          <c:val>
            <c:numRef>
              <c:f>'Table 5'!$B$5:$B$21</c:f>
              <c:numCache>
                <c:formatCode>0.00</c:formatCode>
                <c:ptCount val="17"/>
                <c:pt idx="0">
                  <c:v>19.34</c:v>
                </c:pt>
                <c:pt idx="1">
                  <c:v>12.92</c:v>
                </c:pt>
                <c:pt idx="2">
                  <c:v>12.05</c:v>
                </c:pt>
                <c:pt idx="3">
                  <c:v>12.003061153738097</c:v>
                </c:pt>
                <c:pt idx="4">
                  <c:v>11.6</c:v>
                </c:pt>
                <c:pt idx="5">
                  <c:v>11.47</c:v>
                </c:pt>
                <c:pt idx="6">
                  <c:v>11.25572</c:v>
                </c:pt>
                <c:pt idx="7">
                  <c:v>10.946064706587993</c:v>
                </c:pt>
                <c:pt idx="8">
                  <c:v>10.685</c:v>
                </c:pt>
                <c:pt idx="9">
                  <c:v>10.37559791870282</c:v>
                </c:pt>
                <c:pt idx="10">
                  <c:v>9.98</c:v>
                </c:pt>
                <c:pt idx="11">
                  <c:v>9.875</c:v>
                </c:pt>
                <c:pt idx="12">
                  <c:v>9.0096436330807048</c:v>
                </c:pt>
                <c:pt idx="13">
                  <c:v>8.8848557539546071</c:v>
                </c:pt>
                <c:pt idx="14">
                  <c:v>7.8929999999999998</c:v>
                </c:pt>
                <c:pt idx="15">
                  <c:v>7.7060716660342097</c:v>
                </c:pt>
                <c:pt idx="16">
                  <c:v>7.6416302612790634</c:v>
                </c:pt>
              </c:numCache>
            </c:numRef>
          </c:val>
          <c:smooth val="0"/>
        </c:ser>
        <c:ser>
          <c:idx val="1"/>
          <c:order val="1"/>
          <c:tx>
            <c:v>Around 2005</c:v>
          </c:tx>
          <c:spPr>
            <a:ln>
              <a:noFill/>
            </a:ln>
          </c:spPr>
          <c:cat>
            <c:strRef>
              <c:f>'Table 5'!$A$5:$A$21</c:f>
              <c:strCache>
                <c:ptCount val="17"/>
                <c:pt idx="0">
                  <c:v>Argentina</c:v>
                </c:pt>
                <c:pt idx="1">
                  <c:v>Ireland</c:v>
                </c:pt>
                <c:pt idx="2">
                  <c:v>Netherlands</c:v>
                </c:pt>
                <c:pt idx="3">
                  <c:v>India</c:v>
                </c:pt>
                <c:pt idx="4">
                  <c:v>Germany</c:v>
                </c:pt>
                <c:pt idx="5">
                  <c:v>United Kingdom</c:v>
                </c:pt>
                <c:pt idx="6">
                  <c:v>Australia</c:v>
                </c:pt>
                <c:pt idx="7">
                  <c:v>United States</c:v>
                </c:pt>
                <c:pt idx="8">
                  <c:v>Canada</c:v>
                </c:pt>
                <c:pt idx="9">
                  <c:v>Singapore</c:v>
                </c:pt>
                <c:pt idx="10">
                  <c:v>New Zealand</c:v>
                </c:pt>
                <c:pt idx="11">
                  <c:v>Switzerland</c:v>
                </c:pt>
                <c:pt idx="12">
                  <c:v>France</c:v>
                </c:pt>
                <c:pt idx="13">
                  <c:v>Norway</c:v>
                </c:pt>
                <c:pt idx="14">
                  <c:v>Japan</c:v>
                </c:pt>
                <c:pt idx="15">
                  <c:v>Finland</c:v>
                </c:pt>
                <c:pt idx="16">
                  <c:v>Sweden</c:v>
                </c:pt>
              </c:strCache>
            </c:strRef>
          </c:cat>
          <c:val>
            <c:numRef>
              <c:f>'Table 5'!$F$5:$F$21</c:f>
              <c:numCache>
                <c:formatCode>0.00</c:formatCode>
                <c:ptCount val="17"/>
                <c:pt idx="0">
                  <c:v>16.75</c:v>
                </c:pt>
                <c:pt idx="1">
                  <c:v>10.3</c:v>
                </c:pt>
                <c:pt idx="2">
                  <c:v>5.38</c:v>
                </c:pt>
                <c:pt idx="3">
                  <c:v>8.9472870098565789</c:v>
                </c:pt>
                <c:pt idx="4">
                  <c:v>11.1</c:v>
                </c:pt>
                <c:pt idx="5">
                  <c:v>14.25</c:v>
                </c:pt>
                <c:pt idx="6">
                  <c:v>8.7851470000000003</c:v>
                </c:pt>
                <c:pt idx="7">
                  <c:v>17.420000000000002</c:v>
                </c:pt>
                <c:pt idx="8">
                  <c:v>13.561999999999999</c:v>
                </c:pt>
                <c:pt idx="9">
                  <c:v>13.278819826190711</c:v>
                </c:pt>
                <c:pt idx="10">
                  <c:v>8.7624770672044257</c:v>
                </c:pt>
                <c:pt idx="11">
                  <c:v>7.7549999999999999</c:v>
                </c:pt>
                <c:pt idx="12">
                  <c:v>8.7346999057718282</c:v>
                </c:pt>
                <c:pt idx="13">
                  <c:v>11.816015995649135</c:v>
                </c:pt>
                <c:pt idx="14">
                  <c:v>9.202</c:v>
                </c:pt>
                <c:pt idx="15">
                  <c:v>7.08</c:v>
                </c:pt>
                <c:pt idx="16">
                  <c:v>6.2751250000000001</c:v>
                </c:pt>
              </c:numCache>
            </c:numRef>
          </c:val>
          <c:smooth val="0"/>
        </c:ser>
        <c:dLbls>
          <c:showLegendKey val="0"/>
          <c:showVal val="0"/>
          <c:showCatName val="0"/>
          <c:showSerName val="0"/>
          <c:showPercent val="0"/>
          <c:showBubbleSize val="0"/>
        </c:dLbls>
        <c:marker val="1"/>
        <c:smooth val="0"/>
        <c:axId val="72963968"/>
        <c:axId val="72965504"/>
      </c:lineChart>
      <c:catAx>
        <c:axId val="72963968"/>
        <c:scaling>
          <c:orientation val="minMax"/>
        </c:scaling>
        <c:delete val="0"/>
        <c:axPos val="b"/>
        <c:numFmt formatCode="General" sourceLinked="1"/>
        <c:majorTickMark val="cross"/>
        <c:minorTickMark val="none"/>
        <c:tickLblPos val="nextTo"/>
        <c:spPr>
          <a:ln>
            <a:solidFill>
              <a:schemeClr val="bg1">
                <a:lumMod val="85000"/>
              </a:schemeClr>
            </a:solidFill>
          </a:ln>
        </c:spPr>
        <c:crossAx val="72965504"/>
        <c:crosses val="autoZero"/>
        <c:auto val="1"/>
        <c:lblAlgn val="ctr"/>
        <c:lblOffset val="100"/>
        <c:noMultiLvlLbl val="0"/>
      </c:catAx>
      <c:valAx>
        <c:axId val="72965504"/>
        <c:scaling>
          <c:orientation val="minMax"/>
          <c:max val="20"/>
          <c:min val="0"/>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crossAx val="72963968"/>
        <c:crosses val="autoZero"/>
        <c:crossBetween val="between"/>
      </c:valAx>
    </c:plotArea>
    <c:legend>
      <c:legendPos val="r"/>
      <c:layout>
        <c:manualLayout>
          <c:xMode val="edge"/>
          <c:yMode val="edge"/>
          <c:x val="0.83549655694114078"/>
          <c:y val="0.64208466649632689"/>
          <c:w val="0.12135805483486528"/>
          <c:h val="8.1058693493910372E-2"/>
        </c:manualLayout>
      </c:layout>
      <c:overlay val="1"/>
    </c:legend>
    <c:plotVisOnly val="1"/>
    <c:dispBlanksAs val="gap"/>
    <c:showDLblsOverMax val="0"/>
  </c:chart>
  <c:spPr>
    <a:ln>
      <a:noFill/>
    </a:ln>
  </c:sp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169043554870325E-2"/>
          <c:y val="0.1208362353613444"/>
          <c:w val="0.90626452287869608"/>
          <c:h val="0.7320876343335061"/>
        </c:manualLayout>
      </c:layout>
      <c:scatterChart>
        <c:scatterStyle val="lineMarker"/>
        <c:varyColors val="0"/>
        <c:ser>
          <c:idx val="0"/>
          <c:order val="0"/>
          <c:marker>
            <c:symbol val="none"/>
          </c:marker>
          <c:xVal>
            <c:numRef>
              <c:f>'P43'!$A$81:$A$116</c:f>
              <c:numCache>
                <c:formatCode>General</c:formatCode>
                <c:ptCount val="36"/>
                <c:pt idx="0">
                  <c:v>2009</c:v>
                </c:pt>
                <c:pt idx="1">
                  <c:v>2008</c:v>
                </c:pt>
                <c:pt idx="2">
                  <c:v>2007</c:v>
                </c:pt>
                <c:pt idx="3">
                  <c:v>2006</c:v>
                </c:pt>
                <c:pt idx="4">
                  <c:v>2005</c:v>
                </c:pt>
                <c:pt idx="5">
                  <c:v>2004</c:v>
                </c:pt>
                <c:pt idx="6">
                  <c:v>2003</c:v>
                </c:pt>
                <c:pt idx="7">
                  <c:v>2002</c:v>
                </c:pt>
                <c:pt idx="8">
                  <c:v>2001</c:v>
                </c:pt>
                <c:pt idx="9">
                  <c:v>2000</c:v>
                </c:pt>
                <c:pt idx="10">
                  <c:v>1999</c:v>
                </c:pt>
                <c:pt idx="11">
                  <c:v>1998</c:v>
                </c:pt>
                <c:pt idx="12">
                  <c:v>1997</c:v>
                </c:pt>
                <c:pt idx="13">
                  <c:v>1996</c:v>
                </c:pt>
                <c:pt idx="14">
                  <c:v>1995</c:v>
                </c:pt>
                <c:pt idx="15">
                  <c:v>1994</c:v>
                </c:pt>
                <c:pt idx="16">
                  <c:v>1993</c:v>
                </c:pt>
                <c:pt idx="17">
                  <c:v>1992</c:v>
                </c:pt>
                <c:pt idx="18">
                  <c:v>1991</c:v>
                </c:pt>
                <c:pt idx="19">
                  <c:v>1990</c:v>
                </c:pt>
                <c:pt idx="20">
                  <c:v>1989</c:v>
                </c:pt>
                <c:pt idx="21">
                  <c:v>1988</c:v>
                </c:pt>
                <c:pt idx="22">
                  <c:v>1987</c:v>
                </c:pt>
                <c:pt idx="23">
                  <c:v>1986</c:v>
                </c:pt>
                <c:pt idx="24">
                  <c:v>1985</c:v>
                </c:pt>
                <c:pt idx="25">
                  <c:v>1984</c:v>
                </c:pt>
                <c:pt idx="26">
                  <c:v>1983</c:v>
                </c:pt>
                <c:pt idx="27">
                  <c:v>1982</c:v>
                </c:pt>
                <c:pt idx="28">
                  <c:v>1981</c:v>
                </c:pt>
                <c:pt idx="29">
                  <c:v>1980</c:v>
                </c:pt>
                <c:pt idx="30">
                  <c:v>1979</c:v>
                </c:pt>
                <c:pt idx="31">
                  <c:v>1978</c:v>
                </c:pt>
                <c:pt idx="32">
                  <c:v>1977</c:v>
                </c:pt>
                <c:pt idx="33">
                  <c:v>1976</c:v>
                </c:pt>
                <c:pt idx="34">
                  <c:v>1975</c:v>
                </c:pt>
                <c:pt idx="35">
                  <c:v>1974</c:v>
                </c:pt>
              </c:numCache>
            </c:numRef>
          </c:xVal>
          <c:yVal>
            <c:numRef>
              <c:f>'P43'!$D$81:$D$116</c:f>
              <c:numCache>
                <c:formatCode>#,##0_);\(#,##0\)</c:formatCode>
                <c:ptCount val="36"/>
                <c:pt idx="0">
                  <c:v>41480</c:v>
                </c:pt>
                <c:pt idx="1">
                  <c:v>40874.288425047438</c:v>
                </c:pt>
                <c:pt idx="2">
                  <c:v>41710.34482758621</c:v>
                </c:pt>
                <c:pt idx="3">
                  <c:v>40945.744680851065</c:v>
                </c:pt>
                <c:pt idx="4">
                  <c:v>40554.464597139871</c:v>
                </c:pt>
                <c:pt idx="5">
                  <c:v>41123.738284066327</c:v>
                </c:pt>
                <c:pt idx="6">
                  <c:v>41745.372084413175</c:v>
                </c:pt>
                <c:pt idx="7">
                  <c:v>41775.056775170327</c:v>
                </c:pt>
                <c:pt idx="8">
                  <c:v>40751.307692307688</c:v>
                </c:pt>
                <c:pt idx="9">
                  <c:v>40175.266903914591</c:v>
                </c:pt>
                <c:pt idx="10">
                  <c:v>40535.492439722111</c:v>
                </c:pt>
                <c:pt idx="11">
                  <c:v>40437.484355444307</c:v>
                </c:pt>
                <c:pt idx="12">
                  <c:v>40114.530456852794</c:v>
                </c:pt>
                <c:pt idx="13">
                  <c:v>38524.20051858254</c:v>
                </c:pt>
                <c:pt idx="14">
                  <c:v>37938.354037267076</c:v>
                </c:pt>
                <c:pt idx="15">
                  <c:v>38176.397092230807</c:v>
                </c:pt>
                <c:pt idx="16">
                  <c:v>38187.354988399071</c:v>
                </c:pt>
                <c:pt idx="17">
                  <c:v>38707.703281027105</c:v>
                </c:pt>
                <c:pt idx="18">
                  <c:v>38655.460750853243</c:v>
                </c:pt>
                <c:pt idx="19">
                  <c:v>38305.909090909088</c:v>
                </c:pt>
                <c:pt idx="20">
                  <c:v>38970.811240721108</c:v>
                </c:pt>
                <c:pt idx="21">
                  <c:v>38737.334070796453</c:v>
                </c:pt>
                <c:pt idx="22">
                  <c:v>38872.878440366971</c:v>
                </c:pt>
                <c:pt idx="23">
                  <c:v>39114.522821576764</c:v>
                </c:pt>
                <c:pt idx="24">
                  <c:v>38410.229330114671</c:v>
                </c:pt>
                <c:pt idx="25">
                  <c:v>37878.651685393263</c:v>
                </c:pt>
                <c:pt idx="26">
                  <c:v>36962.865497076025</c:v>
                </c:pt>
                <c:pt idx="27">
                  <c:v>36843.902439024394</c:v>
                </c:pt>
                <c:pt idx="28">
                  <c:v>37191.271551724145</c:v>
                </c:pt>
                <c:pt idx="29">
                  <c:v>37985.87726199843</c:v>
                </c:pt>
                <c:pt idx="30">
                  <c:v>38466.346153846149</c:v>
                </c:pt>
                <c:pt idx="31">
                  <c:v>38994.827586206899</c:v>
                </c:pt>
                <c:pt idx="32">
                  <c:v>39105.783009211875</c:v>
                </c:pt>
                <c:pt idx="33">
                  <c:v>38907.127312295976</c:v>
                </c:pt>
                <c:pt idx="34">
                  <c:v>38967.203682393556</c:v>
                </c:pt>
                <c:pt idx="35">
                  <c:v>39416.189290161892</c:v>
                </c:pt>
              </c:numCache>
            </c:numRef>
          </c:yVal>
          <c:smooth val="0"/>
        </c:ser>
        <c:dLbls>
          <c:showLegendKey val="0"/>
          <c:showVal val="0"/>
          <c:showCatName val="0"/>
          <c:showSerName val="0"/>
          <c:showPercent val="0"/>
          <c:showBubbleSize val="0"/>
        </c:dLbls>
        <c:axId val="75998336"/>
        <c:axId val="75999872"/>
      </c:scatterChart>
      <c:valAx>
        <c:axId val="75998336"/>
        <c:scaling>
          <c:orientation val="minMax"/>
          <c:max val="2010"/>
          <c:min val="1970"/>
        </c:scaling>
        <c:delete val="0"/>
        <c:axPos val="b"/>
        <c:numFmt formatCode="General" sourceLinked="1"/>
        <c:majorTickMark val="out"/>
        <c:minorTickMark val="none"/>
        <c:tickLblPos val="nextTo"/>
        <c:spPr>
          <a:ln>
            <a:solidFill>
              <a:schemeClr val="bg1">
                <a:lumMod val="85000"/>
              </a:schemeClr>
            </a:solidFill>
          </a:ln>
        </c:spPr>
        <c:txPr>
          <a:bodyPr rot="0" vert="horz"/>
          <a:lstStyle/>
          <a:p>
            <a:pPr>
              <a:defRPr sz="1000" b="0" i="0" u="none" strike="noStrike" baseline="0">
                <a:solidFill>
                  <a:srgbClr val="000000"/>
                </a:solidFill>
                <a:latin typeface="Calibri"/>
                <a:ea typeface="Calibri"/>
                <a:cs typeface="Calibri"/>
              </a:defRPr>
            </a:pPr>
            <a:endParaRPr lang="en-US"/>
          </a:p>
        </c:txPr>
        <c:crossAx val="75999872"/>
        <c:crosses val="autoZero"/>
        <c:crossBetween val="midCat"/>
        <c:majorUnit val="5"/>
        <c:minorUnit val="1"/>
      </c:valAx>
      <c:valAx>
        <c:axId val="75999872"/>
        <c:scaling>
          <c:orientation val="minMax"/>
          <c:min val="0"/>
        </c:scaling>
        <c:delete val="0"/>
        <c:axPos val="l"/>
        <c:majorGridlines>
          <c:spPr>
            <a:ln>
              <a:solidFill>
                <a:schemeClr val="bg1">
                  <a:lumMod val="85000"/>
                </a:schemeClr>
              </a:solidFill>
            </a:ln>
          </c:spPr>
        </c:majorGridlines>
        <c:numFmt formatCode="#,##0_);\(#,##0\)" sourceLinked="1"/>
        <c:majorTickMark val="out"/>
        <c:minorTickMark val="none"/>
        <c:tickLblPos val="nextTo"/>
        <c:spPr>
          <a:ln>
            <a:noFill/>
          </a:ln>
        </c:spPr>
        <c:crossAx val="75998336"/>
        <c:crosses val="autoZero"/>
        <c:crossBetween val="midCat"/>
      </c:valAx>
    </c:plotArea>
    <c:plotVisOnly val="1"/>
    <c:dispBlanksAs val="gap"/>
    <c:showDLblsOverMax val="0"/>
  </c:chart>
  <c:spPr>
    <a:ln>
      <a:noFill/>
    </a:ln>
  </c:sp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387691529783884E-2"/>
          <c:y val="8.4917193083821688E-2"/>
          <c:w val="0.92364667356847463"/>
          <c:h val="0.77371078051165632"/>
        </c:manualLayout>
      </c:layout>
      <c:scatterChart>
        <c:scatterStyle val="lineMarker"/>
        <c:varyColors val="0"/>
        <c:ser>
          <c:idx val="0"/>
          <c:order val="0"/>
          <c:marker>
            <c:symbol val="none"/>
          </c:marker>
          <c:xVal>
            <c:numRef>
              <c:f>('2008'!$A$11:$A$73,'2008'!$A$78:$A$113)</c:f>
              <c:numCache>
                <c:formatCode>General</c:formatCode>
                <c:ptCount val="99"/>
                <c:pt idx="0">
                  <c:v>1913</c:v>
                </c:pt>
                <c:pt idx="1">
                  <c:v>1914</c:v>
                </c:pt>
                <c:pt idx="2">
                  <c:v>1915</c:v>
                </c:pt>
                <c:pt idx="3">
                  <c:v>1916</c:v>
                </c:pt>
                <c:pt idx="4">
                  <c:v>1917</c:v>
                </c:pt>
                <c:pt idx="5">
                  <c:v>1918</c:v>
                </c:pt>
                <c:pt idx="6">
                  <c:v>1919</c:v>
                </c:pt>
                <c:pt idx="7">
                  <c:v>1920</c:v>
                </c:pt>
                <c:pt idx="8">
                  <c:v>1921</c:v>
                </c:pt>
                <c:pt idx="9">
                  <c:v>1922</c:v>
                </c:pt>
                <c:pt idx="10">
                  <c:v>1923</c:v>
                </c:pt>
                <c:pt idx="11">
                  <c:v>1924</c:v>
                </c:pt>
                <c:pt idx="12">
                  <c:v>1925</c:v>
                </c:pt>
                <c:pt idx="13">
                  <c:v>1926</c:v>
                </c:pt>
                <c:pt idx="14">
                  <c:v>1927</c:v>
                </c:pt>
                <c:pt idx="15">
                  <c:v>1928</c:v>
                </c:pt>
                <c:pt idx="16">
                  <c:v>1929</c:v>
                </c:pt>
                <c:pt idx="17">
                  <c:v>1930</c:v>
                </c:pt>
                <c:pt idx="18">
                  <c:v>1931</c:v>
                </c:pt>
                <c:pt idx="19">
                  <c:v>1932</c:v>
                </c:pt>
                <c:pt idx="20">
                  <c:v>1933</c:v>
                </c:pt>
                <c:pt idx="21">
                  <c:v>1934</c:v>
                </c:pt>
                <c:pt idx="22">
                  <c:v>1935</c:v>
                </c:pt>
                <c:pt idx="23">
                  <c:v>1936</c:v>
                </c:pt>
                <c:pt idx="24">
                  <c:v>1937</c:v>
                </c:pt>
                <c:pt idx="25">
                  <c:v>1938</c:v>
                </c:pt>
                <c:pt idx="26">
                  <c:v>1939</c:v>
                </c:pt>
                <c:pt idx="27">
                  <c:v>1940</c:v>
                </c:pt>
                <c:pt idx="28">
                  <c:v>1941</c:v>
                </c:pt>
                <c:pt idx="29">
                  <c:v>1942</c:v>
                </c:pt>
                <c:pt idx="30">
                  <c:v>1943</c:v>
                </c:pt>
                <c:pt idx="31">
                  <c:v>1944</c:v>
                </c:pt>
                <c:pt idx="32">
                  <c:v>1945</c:v>
                </c:pt>
                <c:pt idx="33">
                  <c:v>1946</c:v>
                </c:pt>
                <c:pt idx="34">
                  <c:v>1947</c:v>
                </c:pt>
                <c:pt idx="35">
                  <c:v>1948</c:v>
                </c:pt>
                <c:pt idx="36">
                  <c:v>1949</c:v>
                </c:pt>
                <c:pt idx="37">
                  <c:v>1950</c:v>
                </c:pt>
                <c:pt idx="38">
                  <c:v>1951</c:v>
                </c:pt>
                <c:pt idx="39">
                  <c:v>1952</c:v>
                </c:pt>
                <c:pt idx="40">
                  <c:v>1953</c:v>
                </c:pt>
                <c:pt idx="41">
                  <c:v>1954</c:v>
                </c:pt>
                <c:pt idx="42">
                  <c:v>1955</c:v>
                </c:pt>
                <c:pt idx="43">
                  <c:v>1956</c:v>
                </c:pt>
                <c:pt idx="44">
                  <c:v>1957</c:v>
                </c:pt>
                <c:pt idx="45">
                  <c:v>1958</c:v>
                </c:pt>
                <c:pt idx="46">
                  <c:v>1959</c:v>
                </c:pt>
                <c:pt idx="47">
                  <c:v>1960</c:v>
                </c:pt>
                <c:pt idx="48">
                  <c:v>1961</c:v>
                </c:pt>
                <c:pt idx="49">
                  <c:v>1962</c:v>
                </c:pt>
                <c:pt idx="50">
                  <c:v>1963</c:v>
                </c:pt>
                <c:pt idx="51">
                  <c:v>1964</c:v>
                </c:pt>
                <c:pt idx="52">
                  <c:v>1965</c:v>
                </c:pt>
                <c:pt idx="53">
                  <c:v>1966</c:v>
                </c:pt>
                <c:pt idx="54">
                  <c:v>1967</c:v>
                </c:pt>
                <c:pt idx="55">
                  <c:v>1968</c:v>
                </c:pt>
                <c:pt idx="56">
                  <c:v>1969</c:v>
                </c:pt>
                <c:pt idx="57">
                  <c:v>1970</c:v>
                </c:pt>
                <c:pt idx="58">
                  <c:v>1971</c:v>
                </c:pt>
                <c:pt idx="59">
                  <c:v>1972</c:v>
                </c:pt>
                <c:pt idx="60">
                  <c:v>1973</c:v>
                </c:pt>
                <c:pt idx="61">
                  <c:v>1974</c:v>
                </c:pt>
                <c:pt idx="62">
                  <c:v>1975</c:v>
                </c:pt>
                <c:pt idx="63">
                  <c:v>1976</c:v>
                </c:pt>
                <c:pt idx="64">
                  <c:v>1977</c:v>
                </c:pt>
                <c:pt idx="65">
                  <c:v>1978</c:v>
                </c:pt>
                <c:pt idx="66">
                  <c:v>1979</c:v>
                </c:pt>
                <c:pt idx="67">
                  <c:v>1980</c:v>
                </c:pt>
                <c:pt idx="68">
                  <c:v>1981</c:v>
                </c:pt>
                <c:pt idx="69">
                  <c:v>1982</c:v>
                </c:pt>
                <c:pt idx="70">
                  <c:v>1983</c:v>
                </c:pt>
                <c:pt idx="71">
                  <c:v>1984</c:v>
                </c:pt>
                <c:pt idx="72">
                  <c:v>1985</c:v>
                </c:pt>
                <c:pt idx="73">
                  <c:v>1986</c:v>
                </c:pt>
                <c:pt idx="74">
                  <c:v>1987</c:v>
                </c:pt>
                <c:pt idx="75">
                  <c:v>1988</c:v>
                </c:pt>
                <c:pt idx="76">
                  <c:v>1989</c:v>
                </c:pt>
                <c:pt idx="77">
                  <c:v>1990</c:v>
                </c:pt>
                <c:pt idx="78">
                  <c:v>1991</c:v>
                </c:pt>
                <c:pt idx="79">
                  <c:v>1992</c:v>
                </c:pt>
                <c:pt idx="80">
                  <c:v>1993</c:v>
                </c:pt>
                <c:pt idx="81">
                  <c:v>1994</c:v>
                </c:pt>
                <c:pt idx="82">
                  <c:v>1995</c:v>
                </c:pt>
                <c:pt idx="83">
                  <c:v>1996</c:v>
                </c:pt>
                <c:pt idx="84">
                  <c:v>1997</c:v>
                </c:pt>
                <c:pt idx="85">
                  <c:v>1998</c:v>
                </c:pt>
                <c:pt idx="86">
                  <c:v>1999</c:v>
                </c:pt>
                <c:pt idx="87">
                  <c:v>2000</c:v>
                </c:pt>
                <c:pt idx="88">
                  <c:v>2001</c:v>
                </c:pt>
                <c:pt idx="89">
                  <c:v>2002</c:v>
                </c:pt>
                <c:pt idx="90">
                  <c:v>2003</c:v>
                </c:pt>
                <c:pt idx="91">
                  <c:v>2004</c:v>
                </c:pt>
                <c:pt idx="92">
                  <c:v>2005</c:v>
                </c:pt>
                <c:pt idx="93">
                  <c:v>2006</c:v>
                </c:pt>
                <c:pt idx="94">
                  <c:v>2007</c:v>
                </c:pt>
                <c:pt idx="95">
                  <c:v>2008</c:v>
                </c:pt>
                <c:pt idx="96">
                  <c:v>2009</c:v>
                </c:pt>
                <c:pt idx="97">
                  <c:v>2010</c:v>
                </c:pt>
                <c:pt idx="98">
                  <c:v>2011</c:v>
                </c:pt>
              </c:numCache>
            </c:numRef>
          </c:xVal>
          <c:yVal>
            <c:numRef>
              <c:f>('2008'!$M$11:$M$73,'2008'!$M$78:$M$113)</c:f>
              <c:numCache>
                <c:formatCode>#,##0.0"   ";\-#,##0"   ";\-\-"   ";@"   "</c:formatCode>
                <c:ptCount val="99"/>
                <c:pt idx="0">
                  <c:v>7</c:v>
                </c:pt>
                <c:pt idx="1">
                  <c:v>7</c:v>
                </c:pt>
                <c:pt idx="2">
                  <c:v>7</c:v>
                </c:pt>
                <c:pt idx="3">
                  <c:v>15</c:v>
                </c:pt>
                <c:pt idx="4">
                  <c:v>67</c:v>
                </c:pt>
                <c:pt idx="5">
                  <c:v>77</c:v>
                </c:pt>
                <c:pt idx="6">
                  <c:v>73</c:v>
                </c:pt>
                <c:pt idx="7">
                  <c:v>73</c:v>
                </c:pt>
                <c:pt idx="8">
                  <c:v>73</c:v>
                </c:pt>
                <c:pt idx="9">
                  <c:v>58</c:v>
                </c:pt>
                <c:pt idx="10">
                  <c:v>43.5</c:v>
                </c:pt>
                <c:pt idx="11">
                  <c:v>46</c:v>
                </c:pt>
                <c:pt idx="12">
                  <c:v>25</c:v>
                </c:pt>
                <c:pt idx="13">
                  <c:v>25</c:v>
                </c:pt>
                <c:pt idx="14">
                  <c:v>25</c:v>
                </c:pt>
                <c:pt idx="15">
                  <c:v>25</c:v>
                </c:pt>
                <c:pt idx="16">
                  <c:v>24</c:v>
                </c:pt>
                <c:pt idx="17">
                  <c:v>25</c:v>
                </c:pt>
                <c:pt idx="18">
                  <c:v>25</c:v>
                </c:pt>
                <c:pt idx="19">
                  <c:v>63</c:v>
                </c:pt>
                <c:pt idx="20">
                  <c:v>63</c:v>
                </c:pt>
                <c:pt idx="21">
                  <c:v>63</c:v>
                </c:pt>
                <c:pt idx="22">
                  <c:v>63</c:v>
                </c:pt>
                <c:pt idx="23">
                  <c:v>79</c:v>
                </c:pt>
                <c:pt idx="24">
                  <c:v>79</c:v>
                </c:pt>
                <c:pt idx="25">
                  <c:v>79</c:v>
                </c:pt>
                <c:pt idx="26">
                  <c:v>79</c:v>
                </c:pt>
                <c:pt idx="27">
                  <c:v>81.099999999999994</c:v>
                </c:pt>
                <c:pt idx="28">
                  <c:v>81</c:v>
                </c:pt>
                <c:pt idx="29">
                  <c:v>88</c:v>
                </c:pt>
                <c:pt idx="30">
                  <c:v>88</c:v>
                </c:pt>
                <c:pt idx="31">
                  <c:v>94</c:v>
                </c:pt>
                <c:pt idx="32">
                  <c:v>94</c:v>
                </c:pt>
                <c:pt idx="33" formatCode="#,##0.000&quot;   &quot;;\-#,##0&quot;   &quot;;\-\-&quot;   &quot;;@&quot;   &quot;">
                  <c:v>86.45</c:v>
                </c:pt>
                <c:pt idx="34" formatCode="#,##0.000&quot;   &quot;;\-#,##0&quot;   &quot;;\-\-&quot;   &quot;;@&quot;   &quot;">
                  <c:v>86.45</c:v>
                </c:pt>
                <c:pt idx="35" formatCode="#,##0.000&quot;   &quot;;\-#,##0&quot;   &quot;;\-\-&quot;   &quot;;@&quot;   &quot;">
                  <c:v>82.13</c:v>
                </c:pt>
                <c:pt idx="36" formatCode="#,##0.000&quot;   &quot;;\-#,##0&quot;   &quot;;\-\-&quot;   &quot;;@&quot;   &quot;">
                  <c:v>82.13</c:v>
                </c:pt>
                <c:pt idx="37" formatCode="#,##0.000&quot;   &quot;;\-#,##0&quot;   &quot;;\-\-&quot;   &quot;;@&quot;   &quot;">
                  <c:v>84.36</c:v>
                </c:pt>
                <c:pt idx="38">
                  <c:v>91</c:v>
                </c:pt>
                <c:pt idx="39">
                  <c:v>92</c:v>
                </c:pt>
                <c:pt idx="40">
                  <c:v>92</c:v>
                </c:pt>
                <c:pt idx="41">
                  <c:v>91</c:v>
                </c:pt>
                <c:pt idx="42">
                  <c:v>91</c:v>
                </c:pt>
                <c:pt idx="43">
                  <c:v>91</c:v>
                </c:pt>
                <c:pt idx="44">
                  <c:v>91</c:v>
                </c:pt>
                <c:pt idx="45">
                  <c:v>91</c:v>
                </c:pt>
                <c:pt idx="46">
                  <c:v>91</c:v>
                </c:pt>
                <c:pt idx="47">
                  <c:v>91</c:v>
                </c:pt>
                <c:pt idx="48">
                  <c:v>91</c:v>
                </c:pt>
                <c:pt idx="49">
                  <c:v>91</c:v>
                </c:pt>
                <c:pt idx="50">
                  <c:v>91</c:v>
                </c:pt>
                <c:pt idx="51">
                  <c:v>77</c:v>
                </c:pt>
                <c:pt idx="52">
                  <c:v>70</c:v>
                </c:pt>
                <c:pt idx="53">
                  <c:v>70</c:v>
                </c:pt>
                <c:pt idx="54">
                  <c:v>70</c:v>
                </c:pt>
                <c:pt idx="55" formatCode="#,##0.00&quot;   &quot;;\-#,##0&quot;   &quot;;\-\-&quot;   &quot;;@&quot;   &quot;">
                  <c:v>75.25</c:v>
                </c:pt>
                <c:pt idx="56">
                  <c:v>77</c:v>
                </c:pt>
                <c:pt idx="57" formatCode="#,##0.00&quot;   &quot;;\-#,##0&quot;   &quot;;\-\-&quot;   &quot;;@&quot;   &quot;">
                  <c:v>71.75</c:v>
                </c:pt>
                <c:pt idx="58">
                  <c:v>70</c:v>
                </c:pt>
                <c:pt idx="59">
                  <c:v>70</c:v>
                </c:pt>
                <c:pt idx="60">
                  <c:v>70</c:v>
                </c:pt>
                <c:pt idx="61">
                  <c:v>70</c:v>
                </c:pt>
                <c:pt idx="62">
                  <c:v>70</c:v>
                </c:pt>
                <c:pt idx="63">
                  <c:v>70</c:v>
                </c:pt>
                <c:pt idx="64">
                  <c:v>70</c:v>
                </c:pt>
                <c:pt idx="65">
                  <c:v>70</c:v>
                </c:pt>
                <c:pt idx="66">
                  <c:v>70</c:v>
                </c:pt>
                <c:pt idx="67">
                  <c:v>70</c:v>
                </c:pt>
                <c:pt idx="68" formatCode="#,##0.000&quot;   &quot;;\-#,##0&quot;   &quot;;\-\-&quot;   &quot;;@&quot;   &quot;">
                  <c:v>69.125</c:v>
                </c:pt>
                <c:pt idx="69">
                  <c:v>50</c:v>
                </c:pt>
                <c:pt idx="70">
                  <c:v>50</c:v>
                </c:pt>
                <c:pt idx="71">
                  <c:v>50</c:v>
                </c:pt>
                <c:pt idx="72">
                  <c:v>50</c:v>
                </c:pt>
                <c:pt idx="73">
                  <c:v>50</c:v>
                </c:pt>
                <c:pt idx="74">
                  <c:v>38.5</c:v>
                </c:pt>
                <c:pt idx="75">
                  <c:v>28</c:v>
                </c:pt>
                <c:pt idx="76">
                  <c:v>28</c:v>
                </c:pt>
                <c:pt idx="77">
                  <c:v>28</c:v>
                </c:pt>
                <c:pt idx="78">
                  <c:v>31</c:v>
                </c:pt>
                <c:pt idx="79">
                  <c:v>31</c:v>
                </c:pt>
                <c:pt idx="80">
                  <c:v>39.6</c:v>
                </c:pt>
                <c:pt idx="81">
                  <c:v>39.6</c:v>
                </c:pt>
                <c:pt idx="82">
                  <c:v>39.6</c:v>
                </c:pt>
                <c:pt idx="83">
                  <c:v>39.6</c:v>
                </c:pt>
                <c:pt idx="84">
                  <c:v>39.6</c:v>
                </c:pt>
                <c:pt idx="85">
                  <c:v>39.6</c:v>
                </c:pt>
                <c:pt idx="86">
                  <c:v>39.6</c:v>
                </c:pt>
                <c:pt idx="87">
                  <c:v>39.6</c:v>
                </c:pt>
                <c:pt idx="88">
                  <c:v>39.1</c:v>
                </c:pt>
                <c:pt idx="89">
                  <c:v>38.6</c:v>
                </c:pt>
                <c:pt idx="90">
                  <c:v>35</c:v>
                </c:pt>
                <c:pt idx="91">
                  <c:v>35</c:v>
                </c:pt>
                <c:pt idx="92">
                  <c:v>35</c:v>
                </c:pt>
                <c:pt idx="93">
                  <c:v>35</c:v>
                </c:pt>
                <c:pt idx="94">
                  <c:v>35</c:v>
                </c:pt>
                <c:pt idx="95">
                  <c:v>35</c:v>
                </c:pt>
                <c:pt idx="96">
                  <c:v>35</c:v>
                </c:pt>
                <c:pt idx="97">
                  <c:v>35</c:v>
                </c:pt>
                <c:pt idx="98">
                  <c:v>35</c:v>
                </c:pt>
              </c:numCache>
            </c:numRef>
          </c:yVal>
          <c:smooth val="0"/>
        </c:ser>
        <c:dLbls>
          <c:showLegendKey val="0"/>
          <c:showVal val="0"/>
          <c:showCatName val="0"/>
          <c:showSerName val="0"/>
          <c:showPercent val="0"/>
          <c:showBubbleSize val="0"/>
        </c:dLbls>
        <c:axId val="76020736"/>
        <c:axId val="76100352"/>
      </c:scatterChart>
      <c:valAx>
        <c:axId val="76020736"/>
        <c:scaling>
          <c:orientation val="minMax"/>
          <c:max val="2011"/>
          <c:min val="1910"/>
        </c:scaling>
        <c:delete val="0"/>
        <c:axPos val="b"/>
        <c:numFmt formatCode="General" sourceLinked="1"/>
        <c:majorTickMark val="cross"/>
        <c:minorTickMark val="none"/>
        <c:tickLblPos val="nextTo"/>
        <c:spPr>
          <a:ln>
            <a:solidFill>
              <a:schemeClr val="bg1">
                <a:lumMod val="85000"/>
              </a:schemeClr>
            </a:solidFill>
          </a:ln>
        </c:spPr>
        <c:txPr>
          <a:bodyPr rot="0" vert="horz"/>
          <a:lstStyle/>
          <a:p>
            <a:pPr>
              <a:defRPr sz="1000" b="0" i="0" u="none" strike="noStrike" baseline="0">
                <a:solidFill>
                  <a:srgbClr val="000000"/>
                </a:solidFill>
                <a:latin typeface="Calibri"/>
                <a:ea typeface="Calibri"/>
                <a:cs typeface="Calibri"/>
              </a:defRPr>
            </a:pPr>
            <a:endParaRPr lang="en-US"/>
          </a:p>
        </c:txPr>
        <c:crossAx val="76100352"/>
        <c:crosses val="autoZero"/>
        <c:crossBetween val="midCat"/>
        <c:majorUnit val="10"/>
        <c:minorUnit val="1"/>
      </c:valAx>
      <c:valAx>
        <c:axId val="76100352"/>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crossAx val="76020736"/>
        <c:crosses val="autoZero"/>
        <c:crossBetween val="midCat"/>
      </c:valAx>
    </c:plotArea>
    <c:plotVisOnly val="1"/>
    <c:dispBlanksAs val="gap"/>
    <c:showDLblsOverMax val="0"/>
  </c:chart>
  <c:spPr>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173719376391976"/>
          <c:y val="0.15823817292006528"/>
          <c:w val="0.47104677060133626"/>
          <c:h val="0.69004893964110936"/>
        </c:manualLayout>
      </c:layout>
      <c:pieChart>
        <c:varyColors val="1"/>
        <c:ser>
          <c:idx val="0"/>
          <c:order val="0"/>
          <c:dPt>
            <c:idx val="0"/>
            <c:bubble3D val="0"/>
            <c:explosion val="17"/>
          </c:dPt>
          <c:dPt>
            <c:idx val="11"/>
            <c:bubble3D val="0"/>
          </c:dPt>
          <c:dLbls>
            <c:spPr>
              <a:noFill/>
              <a:ln w="25400">
                <a:noFill/>
              </a:ln>
            </c:spPr>
            <c:txPr>
              <a:bodyPr/>
              <a:lstStyle/>
              <a:p>
                <a:pPr>
                  <a:defRPr sz="1200" b="0" i="0" u="none" strike="noStrike" baseline="0">
                    <a:solidFill>
                      <a:srgbClr val="000000"/>
                    </a:solidFill>
                    <a:latin typeface="Times New Roman"/>
                    <a:ea typeface="Times New Roman"/>
                    <a:cs typeface="Times New Roman"/>
                  </a:defRPr>
                </a:pPr>
                <a:endParaRPr lang="en-US"/>
              </a:p>
            </c:txPr>
            <c:dLblPos val="bestFit"/>
            <c:showLegendKey val="0"/>
            <c:showVal val="1"/>
            <c:showCatName val="1"/>
            <c:showSerName val="0"/>
            <c:showPercent val="0"/>
            <c:showBubbleSize val="0"/>
            <c:separator>
</c:separator>
            <c:showLeaderLines val="1"/>
          </c:dLbls>
          <c:cat>
            <c:strRef>
              <c:f>Data!$A$21:$A$36</c:f>
              <c:strCache>
                <c:ptCount val="16"/>
                <c:pt idx="0">
                  <c:v>China</c:v>
                </c:pt>
                <c:pt idx="1">
                  <c:v>Japan</c:v>
                </c:pt>
                <c:pt idx="2">
                  <c:v>U.K.</c:v>
                </c:pt>
                <c:pt idx="3">
                  <c:v>Oil Exporters</c:v>
                </c:pt>
                <c:pt idx="4">
                  <c:v>Brazil</c:v>
                </c:pt>
                <c:pt idx="5">
                  <c:v>Carib. Banking Ctrs.</c:v>
                </c:pt>
                <c:pt idx="6">
                  <c:v>Taiwan</c:v>
                </c:pt>
                <c:pt idx="7">
                  <c:v>Russia</c:v>
                </c:pt>
                <c:pt idx="8">
                  <c:v>Hong Kong</c:v>
                </c:pt>
                <c:pt idx="9">
                  <c:v>Switzerland</c:v>
                </c:pt>
                <c:pt idx="10">
                  <c:v>Luxembourg</c:v>
                </c:pt>
                <c:pt idx="11">
                  <c:v>Canada</c:v>
                </c:pt>
                <c:pt idx="12">
                  <c:v>Singapore</c:v>
                </c:pt>
                <c:pt idx="13">
                  <c:v>Germany</c:v>
                </c:pt>
                <c:pt idx="14">
                  <c:v>Thailand</c:v>
                </c:pt>
                <c:pt idx="15">
                  <c:v>Other</c:v>
                </c:pt>
              </c:strCache>
            </c:strRef>
          </c:cat>
          <c:val>
            <c:numRef>
              <c:f>Data!$B$21:$B$36</c:f>
              <c:numCache>
                <c:formatCode>_(* #,##0.0_);_(* \(#,##0.0\);_(* "-"??_);_(@_)</c:formatCode>
                <c:ptCount val="16"/>
                <c:pt idx="0">
                  <c:v>1160.0999999999999</c:v>
                </c:pt>
                <c:pt idx="1">
                  <c:v>882.3</c:v>
                </c:pt>
                <c:pt idx="2">
                  <c:v>272.10000000000002</c:v>
                </c:pt>
                <c:pt idx="3">
                  <c:v>211.9</c:v>
                </c:pt>
                <c:pt idx="4">
                  <c:v>186.1</c:v>
                </c:pt>
                <c:pt idx="5">
                  <c:v>168.6</c:v>
                </c:pt>
                <c:pt idx="6">
                  <c:v>155.1</c:v>
                </c:pt>
                <c:pt idx="7">
                  <c:v>151</c:v>
                </c:pt>
                <c:pt idx="8">
                  <c:v>134.19999999999999</c:v>
                </c:pt>
                <c:pt idx="9">
                  <c:v>107</c:v>
                </c:pt>
                <c:pt idx="10" formatCode="General">
                  <c:v>86.4</c:v>
                </c:pt>
                <c:pt idx="11" formatCode="General">
                  <c:v>76.8</c:v>
                </c:pt>
                <c:pt idx="12" formatCode="General">
                  <c:v>72.900000000000006</c:v>
                </c:pt>
                <c:pt idx="13" formatCode="General">
                  <c:v>60.5</c:v>
                </c:pt>
                <c:pt idx="14" formatCode="General">
                  <c:v>51.9</c:v>
                </c:pt>
                <c:pt idx="15">
                  <c:v>662.40000000000009</c:v>
                </c:pt>
              </c:numCache>
            </c:numRef>
          </c:val>
        </c:ser>
        <c:dLbls>
          <c:showLegendKey val="0"/>
          <c:showVal val="1"/>
          <c:showCatName val="0"/>
          <c:showSerName val="0"/>
          <c:showPercent val="0"/>
          <c:showBubbleSize val="0"/>
          <c:showLeaderLines val="1"/>
        </c:dLbls>
        <c:firstSliceAng val="0"/>
      </c:pieChart>
      <c:spPr>
        <a:noFill/>
        <a:ln w="25400">
          <a:noFill/>
        </a:ln>
      </c:spPr>
    </c:plotArea>
    <c:plotVisOnly val="1"/>
    <c:dispBlanksAs val="zero"/>
    <c:showDLblsOverMax val="0"/>
  </c:chart>
  <c:spPr>
    <a:noFill/>
    <a:ln w="9525">
      <a:noFill/>
    </a:ln>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Alternative</a:t>
            </a:r>
            <a:r>
              <a:rPr lang="en-US" baseline="0"/>
              <a:t> Paths for US Debt, With Macro Feedback, 2010-2050</a:t>
            </a:r>
            <a:endParaRPr lang="en-US"/>
          </a:p>
        </c:rich>
      </c:tx>
      <c:layout/>
      <c:overlay val="0"/>
    </c:title>
    <c:autoTitleDeleted val="0"/>
    <c:plotArea>
      <c:layout/>
      <c:lineChart>
        <c:grouping val="standard"/>
        <c:varyColors val="0"/>
        <c:ser>
          <c:idx val="0"/>
          <c:order val="0"/>
          <c:tx>
            <c:strRef>
              <c:f>[SimulationsforLen.xlsx]Simulations!$C$1</c:f>
              <c:strCache>
                <c:ptCount val="1"/>
                <c:pt idx="0">
                  <c:v>Current Law</c:v>
                </c:pt>
              </c:strCache>
            </c:strRef>
          </c:tx>
          <c:marker>
            <c:symbol val="none"/>
          </c:marker>
          <c:cat>
            <c:numRef>
              <c:f>[SimulationsforLen.xlsx]Simulations!$A$5:$A$45</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[SimulationsforLen.xlsx]Simulations!$D$5:$D$45</c:f>
              <c:numCache>
                <c:formatCode>General</c:formatCode>
                <c:ptCount val="41"/>
                <c:pt idx="1">
                  <c:v>68.864999999999995</c:v>
                </c:pt>
                <c:pt idx="2">
                  <c:v>73.962999999999994</c:v>
                </c:pt>
                <c:pt idx="3">
                  <c:v>76.126000000000005</c:v>
                </c:pt>
                <c:pt idx="4">
                  <c:v>76.138999999999996</c:v>
                </c:pt>
                <c:pt idx="5">
                  <c:v>75.753</c:v>
                </c:pt>
                <c:pt idx="6">
                  <c:v>75.826999999999998</c:v>
                </c:pt>
                <c:pt idx="7">
                  <c:v>76.072000000000003</c:v>
                </c:pt>
                <c:pt idx="8">
                  <c:v>76.277000000000001</c:v>
                </c:pt>
                <c:pt idx="9">
                  <c:v>76.777000000000001</c:v>
                </c:pt>
                <c:pt idx="10">
                  <c:v>77.388999999999996</c:v>
                </c:pt>
                <c:pt idx="11">
                  <c:v>78.004999999999995</c:v>
                </c:pt>
                <c:pt idx="12">
                  <c:v>78.55</c:v>
                </c:pt>
                <c:pt idx="13">
                  <c:v>79.201999999999998</c:v>
                </c:pt>
                <c:pt idx="14">
                  <c:v>79.872</c:v>
                </c:pt>
                <c:pt idx="15">
                  <c:v>80.757000000000005</c:v>
                </c:pt>
                <c:pt idx="16">
                  <c:v>81.337000000000003</c:v>
                </c:pt>
                <c:pt idx="17">
                  <c:v>81.903999999999996</c:v>
                </c:pt>
                <c:pt idx="18">
                  <c:v>82.49</c:v>
                </c:pt>
                <c:pt idx="19">
                  <c:v>83.192999999999998</c:v>
                </c:pt>
                <c:pt idx="20">
                  <c:v>83.93</c:v>
                </c:pt>
                <c:pt idx="21">
                  <c:v>84.68</c:v>
                </c:pt>
                <c:pt idx="22">
                  <c:v>85.441999999999993</c:v>
                </c:pt>
                <c:pt idx="23">
                  <c:v>86.215999999999994</c:v>
                </c:pt>
                <c:pt idx="24">
                  <c:v>86.9</c:v>
                </c:pt>
                <c:pt idx="25">
                  <c:v>87.680999999999997</c:v>
                </c:pt>
                <c:pt idx="26">
                  <c:v>88.478999999999999</c:v>
                </c:pt>
                <c:pt idx="27">
                  <c:v>89.186000000000007</c:v>
                </c:pt>
                <c:pt idx="28">
                  <c:v>89.89</c:v>
                </c:pt>
                <c:pt idx="29">
                  <c:v>90.503</c:v>
                </c:pt>
                <c:pt idx="30">
                  <c:v>91.013999999999996</c:v>
                </c:pt>
                <c:pt idx="31">
                  <c:v>91.432000000000002</c:v>
                </c:pt>
                <c:pt idx="32">
                  <c:v>91.748000000000005</c:v>
                </c:pt>
                <c:pt idx="33">
                  <c:v>91.962999999999994</c:v>
                </c:pt>
                <c:pt idx="34">
                  <c:v>92.066999999999993</c:v>
                </c:pt>
                <c:pt idx="35">
                  <c:v>92.066000000000003</c:v>
                </c:pt>
                <c:pt idx="36">
                  <c:v>91.953000000000003</c:v>
                </c:pt>
                <c:pt idx="37">
                  <c:v>91.731999999999999</c:v>
                </c:pt>
                <c:pt idx="38">
                  <c:v>91.394000000000005</c:v>
                </c:pt>
                <c:pt idx="39">
                  <c:v>91.049000000000007</c:v>
                </c:pt>
                <c:pt idx="40">
                  <c:v>90.697999999999993</c:v>
                </c:pt>
              </c:numCache>
            </c:numRef>
          </c:val>
          <c:smooth val="0"/>
        </c:ser>
        <c:ser>
          <c:idx val="1"/>
          <c:order val="1"/>
          <c:tx>
            <c:strRef>
              <c:f>[SimulationsforLen.xlsx]Simulations!$G$1</c:f>
              <c:strCache>
                <c:ptCount val="1"/>
                <c:pt idx="0">
                  <c:v>Current Policy</c:v>
                </c:pt>
              </c:strCache>
            </c:strRef>
          </c:tx>
          <c:spPr>
            <a:ln>
              <a:solidFill>
                <a:srgbClr val="7030A0"/>
              </a:solidFill>
            </a:ln>
          </c:spPr>
          <c:marker>
            <c:symbol val="none"/>
          </c:marker>
          <c:cat>
            <c:numRef>
              <c:f>[SimulationsforLen.xlsx]Simulations!$A$5:$A$45</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[SimulationsforLen.xlsx]Simulations!$H$5:$H$45</c:f>
              <c:numCache>
                <c:formatCode>General</c:formatCode>
                <c:ptCount val="41"/>
                <c:pt idx="1">
                  <c:v>68.864999999999995</c:v>
                </c:pt>
                <c:pt idx="2">
                  <c:v>74.162999999999997</c:v>
                </c:pt>
                <c:pt idx="3">
                  <c:v>78.239999999999995</c:v>
                </c:pt>
                <c:pt idx="4">
                  <c:v>80.994</c:v>
                </c:pt>
                <c:pt idx="5">
                  <c:v>83.486000000000004</c:v>
                </c:pt>
                <c:pt idx="6">
                  <c:v>86.468999999999994</c:v>
                </c:pt>
                <c:pt idx="7">
                  <c:v>89.802999999999997</c:v>
                </c:pt>
                <c:pt idx="8">
                  <c:v>93.268000000000001</c:v>
                </c:pt>
                <c:pt idx="9">
                  <c:v>97.3</c:v>
                </c:pt>
                <c:pt idx="10">
                  <c:v>101.62</c:v>
                </c:pt>
                <c:pt idx="11">
                  <c:v>106.21899999999999</c:v>
                </c:pt>
                <c:pt idx="12">
                  <c:v>111.08499999999999</c:v>
                </c:pt>
                <c:pt idx="13">
                  <c:v>116.249</c:v>
                </c:pt>
                <c:pt idx="14">
                  <c:v>121.80800000000001</c:v>
                </c:pt>
                <c:pt idx="15">
                  <c:v>127.8</c:v>
                </c:pt>
                <c:pt idx="16">
                  <c:v>133.89599999999999</c:v>
                </c:pt>
                <c:pt idx="17">
                  <c:v>140.28700000000001</c:v>
                </c:pt>
                <c:pt idx="18">
                  <c:v>147.12299999999999</c:v>
                </c:pt>
                <c:pt idx="19">
                  <c:v>154.42599999999999</c:v>
                </c:pt>
                <c:pt idx="20">
                  <c:v>162.124</c:v>
                </c:pt>
                <c:pt idx="21">
                  <c:v>170.19300000000001</c:v>
                </c:pt>
                <c:pt idx="22">
                  <c:v>178.744</c:v>
                </c:pt>
                <c:pt idx="23">
                  <c:v>187.721</c:v>
                </c:pt>
                <c:pt idx="24">
                  <c:v>197.113</c:v>
                </c:pt>
                <c:pt idx="25">
                  <c:v>206.93299999999999</c:v>
                </c:pt>
                <c:pt idx="26">
                  <c:v>217.202</c:v>
                </c:pt>
                <c:pt idx="27">
                  <c:v>227.84800000000001</c:v>
                </c:pt>
                <c:pt idx="28">
                  <c:v>238.95400000000001</c:v>
                </c:pt>
                <c:pt idx="29">
                  <c:v>250.477</c:v>
                </c:pt>
                <c:pt idx="30">
                  <c:v>262.51400000000001</c:v>
                </c:pt>
                <c:pt idx="31">
                  <c:v>275.04899999999998</c:v>
                </c:pt>
                <c:pt idx="32">
                  <c:v>288.06099999999998</c:v>
                </c:pt>
                <c:pt idx="33">
                  <c:v>301.60000000000002</c:v>
                </c:pt>
                <c:pt idx="34">
                  <c:v>315.67899999999997</c:v>
                </c:pt>
                <c:pt idx="35">
                  <c:v>330.36399999999998</c:v>
                </c:pt>
                <c:pt idx="36">
                  <c:v>345.798</c:v>
                </c:pt>
                <c:pt idx="37">
                  <c:v>362.01400000000001</c:v>
                </c:pt>
                <c:pt idx="38">
                  <c:v>379.01499999999999</c:v>
                </c:pt>
                <c:pt idx="39">
                  <c:v>397.04300000000001</c:v>
                </c:pt>
                <c:pt idx="40">
                  <c:v>416.14100000000002</c:v>
                </c:pt>
              </c:numCache>
            </c:numRef>
          </c:val>
          <c:smooth val="0"/>
        </c:ser>
        <c:ser>
          <c:idx val="2"/>
          <c:order val="2"/>
          <c:tx>
            <c:strRef>
              <c:f>[SimulationsforLen.xlsx]Simulations!$K$5</c:f>
              <c:strCache>
                <c:ptCount val="1"/>
              </c:strCache>
            </c:strRef>
          </c:tx>
          <c:spPr>
            <a:ln>
              <a:solidFill>
                <a:srgbClr val="FF0000"/>
              </a:solidFill>
            </a:ln>
          </c:spPr>
          <c:marker>
            <c:symbol val="none"/>
          </c:marker>
          <c:cat>
            <c:numRef>
              <c:f>[SimulationsforLen.xlsx]Simulations!$A$5:$A$45</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[SimulationsforLen.xlsx]Simulations!$K$5:$K$45</c:f>
              <c:numCache>
                <c:formatCode>General</c:formatCode>
                <c:ptCount val="41"/>
                <c:pt idx="1">
                  <c:v>68.864999999999995</c:v>
                </c:pt>
                <c:pt idx="2">
                  <c:v>74.162999999999997</c:v>
                </c:pt>
                <c:pt idx="3">
                  <c:v>78.239999999999995</c:v>
                </c:pt>
                <c:pt idx="4">
                  <c:v>80.994</c:v>
                </c:pt>
                <c:pt idx="5">
                  <c:v>83.486000000000004</c:v>
                </c:pt>
                <c:pt idx="6">
                  <c:v>86.468999999999994</c:v>
                </c:pt>
                <c:pt idx="7">
                  <c:v>89.802999999999997</c:v>
                </c:pt>
                <c:pt idx="8">
                  <c:v>93.268000000000001</c:v>
                </c:pt>
                <c:pt idx="9">
                  <c:v>97.3</c:v>
                </c:pt>
                <c:pt idx="10">
                  <c:v>101.62</c:v>
                </c:pt>
                <c:pt idx="11">
                  <c:v>106.917</c:v>
                </c:pt>
                <c:pt idx="12">
                  <c:v>113.07</c:v>
                </c:pt>
                <c:pt idx="13">
                  <c:v>120.03700000000001</c:v>
                </c:pt>
                <c:pt idx="14">
                  <c:v>127.881</c:v>
                </c:pt>
                <c:pt idx="15">
                  <c:v>136.637</c:v>
                </c:pt>
                <c:pt idx="16">
                  <c:v>145.97200000000001</c:v>
                </c:pt>
                <c:pt idx="17">
                  <c:v>156.08500000000001</c:v>
                </c:pt>
                <c:pt idx="18">
                  <c:v>167.13499999999999</c:v>
                </c:pt>
                <c:pt idx="19">
                  <c:v>179.19</c:v>
                </c:pt>
                <c:pt idx="20">
                  <c:v>192.23099999999999</c:v>
                </c:pt>
                <c:pt idx="21">
                  <c:v>206.274</c:v>
                </c:pt>
                <c:pt idx="22">
                  <c:v>221.506</c:v>
                </c:pt>
                <c:pt idx="23">
                  <c:v>237.97300000000001</c:v>
                </c:pt>
                <c:pt idx="24">
                  <c:v>255.77799999999999</c:v>
                </c:pt>
                <c:pt idx="25">
                  <c:v>275.07400000000001</c:v>
                </c:pt>
                <c:pt idx="26">
                  <c:v>296.06</c:v>
                </c:pt>
                <c:pt idx="27">
                  <c:v>318.89299999999997</c:v>
                </c:pt>
                <c:pt idx="28">
                  <c:v>343.928</c:v>
                </c:pt>
                <c:pt idx="29">
                  <c:v>371.52499999999998</c:v>
                </c:pt>
                <c:pt idx="30">
                  <c:v>402.28100000000001</c:v>
                </c:pt>
                <c:pt idx="31">
                  <c:v>436.96499999999997</c:v>
                </c:pt>
                <c:pt idx="32">
                  <c:v>476.59899999999999</c:v>
                </c:pt>
                <c:pt idx="33">
                  <c:v>522.89700000000005</c:v>
                </c:pt>
                <c:pt idx="34">
                  <c:v>578.56200000000001</c:v>
                </c:pt>
                <c:pt idx="35">
                  <c:v>648.51</c:v>
                </c:pt>
                <c:pt idx="36">
                  <c:v>742.553</c:v>
                </c:pt>
              </c:numCache>
            </c:numRef>
          </c:val>
          <c:smooth val="0"/>
        </c:ser>
        <c:ser>
          <c:idx val="3"/>
          <c:order val="3"/>
          <c:tx>
            <c:strRef>
              <c:f>[SimulationsforLen.xlsx]Simulations!$E$1</c:f>
              <c:strCache>
                <c:ptCount val="1"/>
                <c:pt idx="0">
                  <c:v>BPC</c:v>
                </c:pt>
              </c:strCache>
            </c:strRef>
          </c:tx>
          <c:spPr>
            <a:ln>
              <a:solidFill>
                <a:srgbClr val="00B050"/>
              </a:solidFill>
            </a:ln>
          </c:spPr>
          <c:marker>
            <c:symbol val="none"/>
          </c:marker>
          <c:val>
            <c:numRef>
              <c:f>[SimulationsforLen.xlsx]Simulations!$F$5:$F$45</c:f>
              <c:numCache>
                <c:formatCode>General</c:formatCode>
                <c:ptCount val="41"/>
                <c:pt idx="1">
                  <c:v>70.465000000000003</c:v>
                </c:pt>
                <c:pt idx="2">
                  <c:v>74.650999999999996</c:v>
                </c:pt>
                <c:pt idx="3">
                  <c:v>74.814999999999998</c:v>
                </c:pt>
                <c:pt idx="4">
                  <c:v>72.968999999999994</c:v>
                </c:pt>
                <c:pt idx="5">
                  <c:v>70.569000000000003</c:v>
                </c:pt>
                <c:pt idx="6">
                  <c:v>68.414000000000001</c:v>
                </c:pt>
                <c:pt idx="7">
                  <c:v>66.774000000000001</c:v>
                </c:pt>
                <c:pt idx="8">
                  <c:v>65.400000000000006</c:v>
                </c:pt>
                <c:pt idx="9">
                  <c:v>64.418999999999997</c:v>
                </c:pt>
                <c:pt idx="10">
                  <c:v>63.540999999999997</c:v>
                </c:pt>
                <c:pt idx="11">
                  <c:v>62.749000000000002</c:v>
                </c:pt>
                <c:pt idx="12">
                  <c:v>61.805</c:v>
                </c:pt>
                <c:pt idx="13">
                  <c:v>60.951000000000001</c:v>
                </c:pt>
                <c:pt idx="14">
                  <c:v>60.203000000000003</c:v>
                </c:pt>
                <c:pt idx="15">
                  <c:v>59.561999999999998</c:v>
                </c:pt>
                <c:pt idx="16">
                  <c:v>58.69</c:v>
                </c:pt>
                <c:pt idx="17">
                  <c:v>57.908000000000001</c:v>
                </c:pt>
                <c:pt idx="18">
                  <c:v>57.140999999999998</c:v>
                </c:pt>
                <c:pt idx="19">
                  <c:v>56.58</c:v>
                </c:pt>
                <c:pt idx="20">
                  <c:v>56.244</c:v>
                </c:pt>
                <c:pt idx="21">
                  <c:v>56.024999999999999</c:v>
                </c:pt>
                <c:pt idx="22">
                  <c:v>55.816000000000003</c:v>
                </c:pt>
                <c:pt idx="23">
                  <c:v>55.710999999999999</c:v>
                </c:pt>
                <c:pt idx="24">
                  <c:v>55.713999999999999</c:v>
                </c:pt>
                <c:pt idx="25">
                  <c:v>55.723999999999997</c:v>
                </c:pt>
                <c:pt idx="26">
                  <c:v>55.835000000000001</c:v>
                </c:pt>
                <c:pt idx="27">
                  <c:v>55.954999999999998</c:v>
                </c:pt>
                <c:pt idx="28">
                  <c:v>56.177</c:v>
                </c:pt>
                <c:pt idx="29">
                  <c:v>56.509</c:v>
                </c:pt>
                <c:pt idx="30">
                  <c:v>56.654000000000003</c:v>
                </c:pt>
                <c:pt idx="31">
                  <c:v>56.898000000000003</c:v>
                </c:pt>
                <c:pt idx="32">
                  <c:v>57.255000000000003</c:v>
                </c:pt>
                <c:pt idx="33">
                  <c:v>57.627000000000002</c:v>
                </c:pt>
                <c:pt idx="34">
                  <c:v>57.899000000000001</c:v>
                </c:pt>
                <c:pt idx="35">
                  <c:v>58.27</c:v>
                </c:pt>
                <c:pt idx="36">
                  <c:v>58.747999999999998</c:v>
                </c:pt>
                <c:pt idx="37">
                  <c:v>59.337000000000003</c:v>
                </c:pt>
                <c:pt idx="38">
                  <c:v>59.832000000000001</c:v>
                </c:pt>
                <c:pt idx="39">
                  <c:v>60.328000000000003</c:v>
                </c:pt>
                <c:pt idx="40">
                  <c:v>60.923000000000002</c:v>
                </c:pt>
              </c:numCache>
            </c:numRef>
          </c:val>
          <c:smooth val="0"/>
        </c:ser>
        <c:dLbls>
          <c:showLegendKey val="0"/>
          <c:showVal val="0"/>
          <c:showCatName val="0"/>
          <c:showSerName val="0"/>
          <c:showPercent val="0"/>
          <c:showBubbleSize val="0"/>
        </c:dLbls>
        <c:marker val="1"/>
        <c:smooth val="0"/>
        <c:axId val="36792576"/>
        <c:axId val="36798464"/>
      </c:lineChart>
      <c:catAx>
        <c:axId val="36792576"/>
        <c:scaling>
          <c:orientation val="minMax"/>
        </c:scaling>
        <c:delete val="0"/>
        <c:axPos val="b"/>
        <c:numFmt formatCode="General" sourceLinked="1"/>
        <c:majorTickMark val="out"/>
        <c:minorTickMark val="none"/>
        <c:tickLblPos val="nextTo"/>
        <c:spPr>
          <a:ln>
            <a:solidFill>
              <a:schemeClr val="bg1">
                <a:lumMod val="85000"/>
              </a:schemeClr>
            </a:solidFill>
          </a:ln>
        </c:spPr>
        <c:crossAx val="36798464"/>
        <c:crosses val="autoZero"/>
        <c:auto val="1"/>
        <c:lblAlgn val="ctr"/>
        <c:lblOffset val="100"/>
        <c:tickLblSkip val="5"/>
        <c:tickMarkSkip val="5"/>
        <c:noMultiLvlLbl val="0"/>
      </c:catAx>
      <c:valAx>
        <c:axId val="36798464"/>
        <c:scaling>
          <c:orientation val="minMax"/>
          <c:max val="200"/>
        </c:scaling>
        <c:delete val="0"/>
        <c:axPos val="l"/>
        <c:majorGridlines>
          <c:spPr>
            <a:ln>
              <a:solidFill>
                <a:schemeClr val="bg1">
                  <a:lumMod val="85000"/>
                </a:schemeClr>
              </a:solidFill>
            </a:ln>
          </c:spPr>
        </c:majorGridlines>
        <c:title>
          <c:tx>
            <c:rich>
              <a:bodyPr rot="-5400000" vert="horz"/>
              <a:lstStyle/>
              <a:p>
                <a:pPr>
                  <a:defRPr/>
                </a:pPr>
                <a:r>
                  <a:rPr lang="en-US"/>
                  <a:t>Percent of GDP</a:t>
                </a:r>
              </a:p>
            </c:rich>
          </c:tx>
          <c:layout/>
          <c:overlay val="0"/>
        </c:title>
        <c:numFmt formatCode="General" sourceLinked="1"/>
        <c:majorTickMark val="out"/>
        <c:minorTickMark val="none"/>
        <c:tickLblPos val="nextTo"/>
        <c:spPr>
          <a:ln>
            <a:noFill/>
          </a:ln>
        </c:spPr>
        <c:crossAx val="36792576"/>
        <c:crosses val="autoZero"/>
        <c:crossBetween val="between"/>
      </c:valAx>
      <c:spPr>
        <a:solidFill>
          <a:schemeClr val="accent1">
            <a:lumMod val="40000"/>
            <a:lumOff val="60000"/>
          </a:schemeClr>
        </a:solidFill>
      </c:spPr>
    </c:plotArea>
    <c:plotVisOnly val="1"/>
    <c:dispBlanksAs val="gap"/>
    <c:showDLblsOverMax val="0"/>
  </c:chart>
  <c:spPr>
    <a:solidFill>
      <a:schemeClr val="accent1">
        <a:lumMod val="40000"/>
        <a:lumOff val="60000"/>
      </a:schemeClr>
    </a:solidFill>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Interest Plus Debt Service, Current Policy, 2010-2050</a:t>
            </a:r>
          </a:p>
        </c:rich>
      </c:tx>
      <c:layout/>
      <c:overlay val="0"/>
    </c:title>
    <c:autoTitleDeleted val="0"/>
    <c:plotArea>
      <c:layout/>
      <c:scatterChart>
        <c:scatterStyle val="lineMarker"/>
        <c:varyColors val="0"/>
        <c:ser>
          <c:idx val="4"/>
          <c:order val="0"/>
          <c:spPr>
            <a:ln>
              <a:solidFill>
                <a:schemeClr val="accent4">
                  <a:lumMod val="75000"/>
                </a:schemeClr>
              </a:solidFill>
            </a:ln>
          </c:spPr>
          <c:marker>
            <c:symbol val="none"/>
          </c:marker>
          <c:xVal>
            <c:numRef>
              <c:f>[SimulationsforLen.xlsx]Simulations!$A$6:$A$45</c:f>
              <c:numCache>
                <c:formatCode>General</c:formatCode>
                <c:ptCount val="40"/>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pt idx="36">
                  <c:v>2047</c:v>
                </c:pt>
                <c:pt idx="37">
                  <c:v>2048</c:v>
                </c:pt>
                <c:pt idx="38">
                  <c:v>2049</c:v>
                </c:pt>
                <c:pt idx="39">
                  <c:v>2050</c:v>
                </c:pt>
              </c:numCache>
            </c:numRef>
          </c:xVal>
          <c:yVal>
            <c:numRef>
              <c:f>[SimulationsforLen.xlsx]Simulations!$J$6:$J$45</c:f>
              <c:numCache>
                <c:formatCode>General</c:formatCode>
                <c:ptCount val="40"/>
                <c:pt idx="0">
                  <c:v>1.4268000000000001</c:v>
                </c:pt>
                <c:pt idx="1">
                  <c:v>1.6474</c:v>
                </c:pt>
                <c:pt idx="2">
                  <c:v>2.0579000000000001</c:v>
                </c:pt>
                <c:pt idx="3">
                  <c:v>2.4761000000000002</c:v>
                </c:pt>
                <c:pt idx="4">
                  <c:v>2.7913000000000001</c:v>
                </c:pt>
                <c:pt idx="5">
                  <c:v>3.1922999999999999</c:v>
                </c:pt>
                <c:pt idx="6">
                  <c:v>3.5830000000000002</c:v>
                </c:pt>
                <c:pt idx="7">
                  <c:v>3.9567999999999999</c:v>
                </c:pt>
                <c:pt idx="8">
                  <c:v>4.3034999999999997</c:v>
                </c:pt>
                <c:pt idx="9">
                  <c:v>4.6098999999999997</c:v>
                </c:pt>
                <c:pt idx="10">
                  <c:v>4.9263000000000003</c:v>
                </c:pt>
                <c:pt idx="11">
                  <c:v>5.2142999999999997</c:v>
                </c:pt>
                <c:pt idx="12">
                  <c:v>5.4965999999999999</c:v>
                </c:pt>
                <c:pt idx="13">
                  <c:v>5.7857000000000003</c:v>
                </c:pt>
                <c:pt idx="14">
                  <c:v>6.1256000000000004</c:v>
                </c:pt>
                <c:pt idx="15">
                  <c:v>6.4739000000000004</c:v>
                </c:pt>
                <c:pt idx="16">
                  <c:v>6.8242000000000003</c:v>
                </c:pt>
                <c:pt idx="17">
                  <c:v>7.1844999999999999</c:v>
                </c:pt>
                <c:pt idx="18">
                  <c:v>7.5705999999999998</c:v>
                </c:pt>
                <c:pt idx="19">
                  <c:v>7.9846000000000004</c:v>
                </c:pt>
                <c:pt idx="20">
                  <c:v>8.4164999999999992</c:v>
                </c:pt>
                <c:pt idx="21">
                  <c:v>8.8651999999999997</c:v>
                </c:pt>
                <c:pt idx="22">
                  <c:v>9.3411000000000008</c:v>
                </c:pt>
                <c:pt idx="23">
                  <c:v>9.8394999999999992</c:v>
                </c:pt>
                <c:pt idx="24">
                  <c:v>10.360099999999999</c:v>
                </c:pt>
                <c:pt idx="25">
                  <c:v>10.9057</c:v>
                </c:pt>
                <c:pt idx="26">
                  <c:v>11.479200000000001</c:v>
                </c:pt>
                <c:pt idx="27">
                  <c:v>12.075799999999999</c:v>
                </c:pt>
                <c:pt idx="28">
                  <c:v>12.702500000000001</c:v>
                </c:pt>
                <c:pt idx="29">
                  <c:v>13.359</c:v>
                </c:pt>
                <c:pt idx="30">
                  <c:v>14.053800000000001</c:v>
                </c:pt>
                <c:pt idx="31">
                  <c:v>14.7796</c:v>
                </c:pt>
                <c:pt idx="32">
                  <c:v>15.533300000000001</c:v>
                </c:pt>
                <c:pt idx="33">
                  <c:v>16.3201</c:v>
                </c:pt>
                <c:pt idx="34">
                  <c:v>17.145600000000002</c:v>
                </c:pt>
                <c:pt idx="35">
                  <c:v>18.014199999999999</c:v>
                </c:pt>
                <c:pt idx="36">
                  <c:v>18.940999999999999</c:v>
                </c:pt>
                <c:pt idx="37">
                  <c:v>19.929300000000001</c:v>
                </c:pt>
                <c:pt idx="38">
                  <c:v>20.983699999999999</c:v>
                </c:pt>
                <c:pt idx="39">
                  <c:v>22.123200000000001</c:v>
                </c:pt>
              </c:numCache>
            </c:numRef>
          </c:yVal>
          <c:smooth val="0"/>
        </c:ser>
        <c:ser>
          <c:idx val="1"/>
          <c:order val="1"/>
          <c:tx>
            <c:strRef>
              <c:f>[SimulationsforLen.xlsx]Simulations!$N$5</c:f>
              <c:strCache>
                <c:ptCount val="1"/>
              </c:strCache>
            </c:strRef>
          </c:tx>
          <c:spPr>
            <a:ln w="22225">
              <a:solidFill>
                <a:schemeClr val="bg1">
                  <a:lumMod val="50000"/>
                </a:schemeClr>
              </a:solidFill>
              <a:prstDash val="sysDash"/>
            </a:ln>
          </c:spPr>
          <c:marker>
            <c:symbol val="none"/>
          </c:marker>
          <c:xVal>
            <c:numRef>
              <c:f>[SimulationsforLen.xlsx]Simulations!$A$6:$A$45</c:f>
              <c:numCache>
                <c:formatCode>General</c:formatCode>
                <c:ptCount val="40"/>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pt idx="36">
                  <c:v>2047</c:v>
                </c:pt>
                <c:pt idx="37">
                  <c:v>2048</c:v>
                </c:pt>
                <c:pt idx="38">
                  <c:v>2049</c:v>
                </c:pt>
                <c:pt idx="39">
                  <c:v>2050</c:v>
                </c:pt>
              </c:numCache>
            </c:numRef>
          </c:xVal>
          <c:yVal>
            <c:numRef>
              <c:f>[SimulationsforLen.xlsx]Simulations!$N$6:$N$45</c:f>
              <c:numCache>
                <c:formatCode>General</c:formatCode>
                <c:ptCount val="40"/>
                <c:pt idx="0">
                  <c:v>18.899999999999999</c:v>
                </c:pt>
                <c:pt idx="1">
                  <c:v>18.899999999999999</c:v>
                </c:pt>
                <c:pt idx="2">
                  <c:v>18.899999999999999</c:v>
                </c:pt>
                <c:pt idx="3">
                  <c:v>18.899999999999999</c:v>
                </c:pt>
                <c:pt idx="4">
                  <c:v>18.899999999999999</c:v>
                </c:pt>
                <c:pt idx="5">
                  <c:v>18.899999999999999</c:v>
                </c:pt>
                <c:pt idx="6">
                  <c:v>18.899999999999999</c:v>
                </c:pt>
                <c:pt idx="7">
                  <c:v>18.899999999999999</c:v>
                </c:pt>
                <c:pt idx="8">
                  <c:v>18.899999999999999</c:v>
                </c:pt>
                <c:pt idx="9">
                  <c:v>18.899999999999999</c:v>
                </c:pt>
                <c:pt idx="10">
                  <c:v>18.899999999999999</c:v>
                </c:pt>
                <c:pt idx="11">
                  <c:v>18.899999999999999</c:v>
                </c:pt>
                <c:pt idx="12">
                  <c:v>18.899999999999999</c:v>
                </c:pt>
                <c:pt idx="13">
                  <c:v>18.899999999999999</c:v>
                </c:pt>
                <c:pt idx="14">
                  <c:v>18.899999999999999</c:v>
                </c:pt>
                <c:pt idx="15">
                  <c:v>18.899999999999999</c:v>
                </c:pt>
                <c:pt idx="16">
                  <c:v>18.899999999999999</c:v>
                </c:pt>
                <c:pt idx="17">
                  <c:v>18.899999999999999</c:v>
                </c:pt>
                <c:pt idx="18">
                  <c:v>18.899999999999999</c:v>
                </c:pt>
                <c:pt idx="19">
                  <c:v>18.899999999999999</c:v>
                </c:pt>
                <c:pt idx="20">
                  <c:v>18.899999999999999</c:v>
                </c:pt>
                <c:pt idx="21">
                  <c:v>18.899999999999999</c:v>
                </c:pt>
                <c:pt idx="22">
                  <c:v>18.899999999999999</c:v>
                </c:pt>
                <c:pt idx="23">
                  <c:v>18.899999999999999</c:v>
                </c:pt>
                <c:pt idx="24">
                  <c:v>18.899999999999999</c:v>
                </c:pt>
                <c:pt idx="25">
                  <c:v>18.899999999999999</c:v>
                </c:pt>
                <c:pt idx="26">
                  <c:v>18.899999999999999</c:v>
                </c:pt>
                <c:pt idx="27">
                  <c:v>18.899999999999999</c:v>
                </c:pt>
                <c:pt idx="28">
                  <c:v>18.899999999999999</c:v>
                </c:pt>
                <c:pt idx="29">
                  <c:v>18.899999999999999</c:v>
                </c:pt>
                <c:pt idx="30">
                  <c:v>18.899999999999999</c:v>
                </c:pt>
                <c:pt idx="31">
                  <c:v>18.899999999999999</c:v>
                </c:pt>
                <c:pt idx="32">
                  <c:v>18.899999999999999</c:v>
                </c:pt>
                <c:pt idx="33">
                  <c:v>18.899999999999999</c:v>
                </c:pt>
                <c:pt idx="34">
                  <c:v>18.899999999999999</c:v>
                </c:pt>
                <c:pt idx="35">
                  <c:v>18.899999999999999</c:v>
                </c:pt>
                <c:pt idx="36">
                  <c:v>18.899999999999999</c:v>
                </c:pt>
                <c:pt idx="37">
                  <c:v>18.899999999999999</c:v>
                </c:pt>
                <c:pt idx="38">
                  <c:v>18.899999999999999</c:v>
                </c:pt>
                <c:pt idx="39">
                  <c:v>18.899999999999999</c:v>
                </c:pt>
              </c:numCache>
            </c:numRef>
          </c:yVal>
          <c:smooth val="0"/>
        </c:ser>
        <c:ser>
          <c:idx val="0"/>
          <c:order val="2"/>
          <c:tx>
            <c:strRef>
              <c:f>[SimulationsforLen.xlsx]Simulations!$K$5</c:f>
              <c:strCache>
                <c:ptCount val="1"/>
              </c:strCache>
            </c:strRef>
          </c:tx>
          <c:spPr>
            <a:ln>
              <a:solidFill>
                <a:srgbClr val="FF0000"/>
              </a:solidFill>
            </a:ln>
          </c:spPr>
          <c:marker>
            <c:symbol val="none"/>
          </c:marker>
          <c:xVal>
            <c:numRef>
              <c:f>[SimulationsforLen.xlsx]Simulations!$A$6:$A$45</c:f>
              <c:numCache>
                <c:formatCode>General</c:formatCode>
                <c:ptCount val="40"/>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pt idx="36">
                  <c:v>2047</c:v>
                </c:pt>
                <c:pt idx="37">
                  <c:v>2048</c:v>
                </c:pt>
                <c:pt idx="38">
                  <c:v>2049</c:v>
                </c:pt>
                <c:pt idx="39">
                  <c:v>2050</c:v>
                </c:pt>
              </c:numCache>
            </c:numRef>
          </c:xVal>
          <c:yVal>
            <c:numRef>
              <c:f>[SimulationsforLen.xlsx]Simulations!$K$6:$K$45</c:f>
              <c:numCache>
                <c:formatCode>General</c:formatCode>
                <c:ptCount val="40"/>
                <c:pt idx="0">
                  <c:v>28.8017</c:v>
                </c:pt>
                <c:pt idx="1">
                  <c:v>25.428100000000001</c:v>
                </c:pt>
                <c:pt idx="2">
                  <c:v>25.0017</c:v>
                </c:pt>
                <c:pt idx="3">
                  <c:v>24.581399999999999</c:v>
                </c:pt>
                <c:pt idx="4">
                  <c:v>26.353100000000001</c:v>
                </c:pt>
                <c:pt idx="5">
                  <c:v>26.880700000000001</c:v>
                </c:pt>
                <c:pt idx="6">
                  <c:v>29.197400000000002</c:v>
                </c:pt>
                <c:pt idx="7">
                  <c:v>29.4754</c:v>
                </c:pt>
                <c:pt idx="8">
                  <c:v>31.645900000000001</c:v>
                </c:pt>
                <c:pt idx="9">
                  <c:v>33.653599999999997</c:v>
                </c:pt>
                <c:pt idx="10">
                  <c:v>34.463099999999997</c:v>
                </c:pt>
                <c:pt idx="11">
                  <c:v>36.041600000000003</c:v>
                </c:pt>
                <c:pt idx="12">
                  <c:v>37.632600000000004</c:v>
                </c:pt>
                <c:pt idx="13">
                  <c:v>39.320999999999998</c:v>
                </c:pt>
                <c:pt idx="14">
                  <c:v>41.498699999999999</c:v>
                </c:pt>
                <c:pt idx="15">
                  <c:v>43.336800000000004</c:v>
                </c:pt>
                <c:pt idx="16">
                  <c:v>45.448699999999995</c:v>
                </c:pt>
                <c:pt idx="17">
                  <c:v>47.824800000000003</c:v>
                </c:pt>
                <c:pt idx="18">
                  <c:v>50.374600000000001</c:v>
                </c:pt>
                <c:pt idx="19">
                  <c:v>52.788899999999998</c:v>
                </c:pt>
                <c:pt idx="20">
                  <c:v>55.339100000000002</c:v>
                </c:pt>
                <c:pt idx="21">
                  <c:v>58.110800000000005</c:v>
                </c:pt>
                <c:pt idx="22">
                  <c:v>60.933800000000005</c:v>
                </c:pt>
                <c:pt idx="23">
                  <c:v>63.900700000000001</c:v>
                </c:pt>
                <c:pt idx="24">
                  <c:v>66.998199999999997</c:v>
                </c:pt>
                <c:pt idx="25">
                  <c:v>70.295000000000002</c:v>
                </c:pt>
                <c:pt idx="26">
                  <c:v>73.648499999999999</c:v>
                </c:pt>
                <c:pt idx="27">
                  <c:v>77.225099999999998</c:v>
                </c:pt>
                <c:pt idx="28">
                  <c:v>80.995000000000005</c:v>
                </c:pt>
                <c:pt idx="29">
                  <c:v>85.08189999999999</c:v>
                </c:pt>
                <c:pt idx="30">
                  <c:v>88.862299999999991</c:v>
                </c:pt>
                <c:pt idx="31">
                  <c:v>92.896500000000003</c:v>
                </c:pt>
                <c:pt idx="32">
                  <c:v>97.110599999999991</c:v>
                </c:pt>
                <c:pt idx="33">
                  <c:v>101.4988</c:v>
                </c:pt>
                <c:pt idx="34">
                  <c:v>106.09820000000001</c:v>
                </c:pt>
                <c:pt idx="35">
                  <c:v>110.9982</c:v>
                </c:pt>
                <c:pt idx="36">
                  <c:v>116.10290000000001</c:v>
                </c:pt>
                <c:pt idx="37">
                  <c:v>121.4563</c:v>
                </c:pt>
                <c:pt idx="38">
                  <c:v>127.2306</c:v>
                </c:pt>
                <c:pt idx="39">
                  <c:v>133.30119999999999</c:v>
                </c:pt>
              </c:numCache>
            </c:numRef>
          </c:yVal>
          <c:smooth val="0"/>
        </c:ser>
        <c:dLbls>
          <c:showLegendKey val="0"/>
          <c:showVal val="0"/>
          <c:showCatName val="0"/>
          <c:showSerName val="0"/>
          <c:showPercent val="0"/>
          <c:showBubbleSize val="0"/>
        </c:dLbls>
        <c:axId val="36920704"/>
        <c:axId val="36934784"/>
      </c:scatterChart>
      <c:valAx>
        <c:axId val="36920704"/>
        <c:scaling>
          <c:orientation val="minMax"/>
          <c:max val="2050"/>
          <c:min val="2010"/>
        </c:scaling>
        <c:delete val="0"/>
        <c:axPos val="b"/>
        <c:numFmt formatCode="General" sourceLinked="1"/>
        <c:majorTickMark val="out"/>
        <c:minorTickMark val="none"/>
        <c:tickLblPos val="nextTo"/>
        <c:spPr>
          <a:ln>
            <a:solidFill>
              <a:schemeClr val="bg1">
                <a:lumMod val="85000"/>
              </a:schemeClr>
            </a:solidFill>
          </a:ln>
        </c:spPr>
        <c:crossAx val="36934784"/>
        <c:crosses val="autoZero"/>
        <c:crossBetween val="midCat"/>
      </c:valAx>
      <c:valAx>
        <c:axId val="36934784"/>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a:t>Percent of GDP</a:t>
                </a:r>
              </a:p>
            </c:rich>
          </c:tx>
          <c:layout/>
          <c:overlay val="0"/>
        </c:title>
        <c:numFmt formatCode="General" sourceLinked="1"/>
        <c:majorTickMark val="out"/>
        <c:minorTickMark val="none"/>
        <c:tickLblPos val="nextTo"/>
        <c:spPr>
          <a:ln>
            <a:noFill/>
          </a:ln>
        </c:spPr>
        <c:crossAx val="36920704"/>
        <c:crosses val="autoZero"/>
        <c:crossBetween val="midCat"/>
      </c:valAx>
      <c:spPr>
        <a:solidFill>
          <a:schemeClr val="accent1">
            <a:lumMod val="40000"/>
            <a:lumOff val="60000"/>
          </a:schemeClr>
        </a:solidFill>
      </c:spPr>
    </c:plotArea>
    <c:plotVisOnly val="1"/>
    <c:dispBlanksAs val="gap"/>
    <c:showDLblsOverMax val="0"/>
  </c:chart>
  <c:spPr>
    <a:solidFill>
      <a:schemeClr val="accent1">
        <a:lumMod val="40000"/>
        <a:lumOff val="60000"/>
      </a:schemeClr>
    </a:solidFill>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Federal,</a:t>
            </a:r>
            <a:r>
              <a:rPr lang="en-US" baseline="0" dirty="0"/>
              <a:t> State, and Local </a:t>
            </a:r>
            <a:r>
              <a:rPr lang="en-US" baseline="0" dirty="0" smtClean="0"/>
              <a:t>Non-Interest Spending</a:t>
            </a:r>
            <a:r>
              <a:rPr lang="en-US" baseline="0" dirty="0"/>
              <a:t>, as percent of GDP, </a:t>
            </a:r>
            <a:r>
              <a:rPr lang="en-US" baseline="0" dirty="0" smtClean="0"/>
              <a:t>1980-2050</a:t>
            </a:r>
            <a:endParaRPr lang="en-US" dirty="0"/>
          </a:p>
        </c:rich>
      </c:tx>
      <c:layout/>
      <c:overlay val="0"/>
    </c:title>
    <c:autoTitleDeleted val="0"/>
    <c:plotArea>
      <c:layout>
        <c:manualLayout>
          <c:layoutTarget val="inner"/>
          <c:xMode val="edge"/>
          <c:yMode val="edge"/>
          <c:x val="4.456531395114087E-2"/>
          <c:y val="0.12939902966674618"/>
          <c:w val="0.91691084768250164"/>
          <c:h val="0.7463972003499566"/>
        </c:manualLayout>
      </c:layout>
      <c:scatterChart>
        <c:scatterStyle val="smoothMarker"/>
        <c:varyColors val="0"/>
        <c:ser>
          <c:idx val="0"/>
          <c:order val="0"/>
          <c:tx>
            <c:v>Fed</c:v>
          </c:tx>
          <c:marker>
            <c:symbol val="none"/>
          </c:marker>
          <c:xVal>
            <c:numRef>
              <c:f>'F1-2'!$A$31:$A$131</c:f>
              <c:numCache>
                <c:formatCode>General</c:formatCode>
                <c:ptCount val="10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pt idx="71">
                  <c:v>2051</c:v>
                </c:pt>
                <c:pt idx="72">
                  <c:v>2052</c:v>
                </c:pt>
                <c:pt idx="73">
                  <c:v>2053</c:v>
                </c:pt>
                <c:pt idx="74">
                  <c:v>2054</c:v>
                </c:pt>
                <c:pt idx="75">
                  <c:v>2055</c:v>
                </c:pt>
                <c:pt idx="76">
                  <c:v>2056</c:v>
                </c:pt>
                <c:pt idx="77">
                  <c:v>2057</c:v>
                </c:pt>
                <c:pt idx="78">
                  <c:v>2058</c:v>
                </c:pt>
                <c:pt idx="79">
                  <c:v>2059</c:v>
                </c:pt>
                <c:pt idx="80">
                  <c:v>2060</c:v>
                </c:pt>
                <c:pt idx="81">
                  <c:v>2061</c:v>
                </c:pt>
                <c:pt idx="82">
                  <c:v>2062</c:v>
                </c:pt>
                <c:pt idx="83">
                  <c:v>2063</c:v>
                </c:pt>
                <c:pt idx="84">
                  <c:v>2064</c:v>
                </c:pt>
                <c:pt idx="85">
                  <c:v>2065</c:v>
                </c:pt>
                <c:pt idx="86">
                  <c:v>2066</c:v>
                </c:pt>
                <c:pt idx="87">
                  <c:v>2067</c:v>
                </c:pt>
                <c:pt idx="88">
                  <c:v>2068</c:v>
                </c:pt>
                <c:pt idx="89">
                  <c:v>2069</c:v>
                </c:pt>
                <c:pt idx="90">
                  <c:v>2070</c:v>
                </c:pt>
                <c:pt idx="91">
                  <c:v>2071</c:v>
                </c:pt>
                <c:pt idx="92">
                  <c:v>2072</c:v>
                </c:pt>
                <c:pt idx="93">
                  <c:v>2073</c:v>
                </c:pt>
                <c:pt idx="94">
                  <c:v>2074</c:v>
                </c:pt>
                <c:pt idx="95">
                  <c:v>2075</c:v>
                </c:pt>
                <c:pt idx="96">
                  <c:v>2076</c:v>
                </c:pt>
                <c:pt idx="97">
                  <c:v>2077</c:v>
                </c:pt>
                <c:pt idx="98">
                  <c:v>2078</c:v>
                </c:pt>
                <c:pt idx="99">
                  <c:v>2079</c:v>
                </c:pt>
                <c:pt idx="100">
                  <c:v>2080</c:v>
                </c:pt>
              </c:numCache>
            </c:numRef>
          </c:xVal>
          <c:yVal>
            <c:numRef>
              <c:f>'F1-2'!$E$31:$E$131</c:f>
              <c:numCache>
                <c:formatCode>0.0</c:formatCode>
                <c:ptCount val="101"/>
                <c:pt idx="0">
                  <c:v>19.899999999999999</c:v>
                </c:pt>
                <c:pt idx="1">
                  <c:v>19.899999999999999</c:v>
                </c:pt>
                <c:pt idx="2">
                  <c:v>20.7</c:v>
                </c:pt>
                <c:pt idx="3">
                  <c:v>20.5</c:v>
                </c:pt>
                <c:pt idx="4">
                  <c:v>19.3</c:v>
                </c:pt>
                <c:pt idx="5">
                  <c:v>19.600000000000001</c:v>
                </c:pt>
                <c:pt idx="6">
                  <c:v>19.2</c:v>
                </c:pt>
                <c:pt idx="7">
                  <c:v>18.5</c:v>
                </c:pt>
                <c:pt idx="8">
                  <c:v>18.2</c:v>
                </c:pt>
                <c:pt idx="9">
                  <c:v>18.2</c:v>
                </c:pt>
                <c:pt idx="10">
                  <c:v>18.7</c:v>
                </c:pt>
                <c:pt idx="11">
                  <c:v>19.100000000000001</c:v>
                </c:pt>
                <c:pt idx="12">
                  <c:v>18.8</c:v>
                </c:pt>
                <c:pt idx="13">
                  <c:v>18.399999999999999</c:v>
                </c:pt>
                <c:pt idx="14">
                  <c:v>17.899999999999999</c:v>
                </c:pt>
                <c:pt idx="15">
                  <c:v>17.5</c:v>
                </c:pt>
                <c:pt idx="16">
                  <c:v>17</c:v>
                </c:pt>
                <c:pt idx="17">
                  <c:v>16.5</c:v>
                </c:pt>
                <c:pt idx="18">
                  <c:v>16.3</c:v>
                </c:pt>
                <c:pt idx="19">
                  <c:v>16.100000000000001</c:v>
                </c:pt>
                <c:pt idx="20">
                  <c:v>16.2</c:v>
                </c:pt>
                <c:pt idx="21">
                  <c:v>16.8</c:v>
                </c:pt>
                <c:pt idx="22">
                  <c:v>18</c:v>
                </c:pt>
                <c:pt idx="23">
                  <c:v>18.600000000000001</c:v>
                </c:pt>
                <c:pt idx="24">
                  <c:v>18.600000000000001</c:v>
                </c:pt>
                <c:pt idx="25">
                  <c:v>18.7</c:v>
                </c:pt>
                <c:pt idx="26">
                  <c:v>18.600000000000001</c:v>
                </c:pt>
                <c:pt idx="27">
                  <c:v>18.5</c:v>
                </c:pt>
                <c:pt idx="28">
                  <c:v>20.8</c:v>
                </c:pt>
                <c:pt idx="29">
                  <c:v>25.6</c:v>
                </c:pt>
                <c:pt idx="30">
                  <c:v>22.7</c:v>
                </c:pt>
                <c:pt idx="31">
                  <c:v>21.4</c:v>
                </c:pt>
                <c:pt idx="32">
                  <c:v>20.399999999999999</c:v>
                </c:pt>
                <c:pt idx="33">
                  <c:v>20.5</c:v>
                </c:pt>
                <c:pt idx="34">
                  <c:v>20.6</c:v>
                </c:pt>
                <c:pt idx="35">
                  <c:v>20.8</c:v>
                </c:pt>
                <c:pt idx="36">
                  <c:v>21</c:v>
                </c:pt>
                <c:pt idx="37">
                  <c:v>21.2</c:v>
                </c:pt>
                <c:pt idx="38">
                  <c:v>21.5</c:v>
                </c:pt>
                <c:pt idx="39">
                  <c:v>21.8</c:v>
                </c:pt>
                <c:pt idx="40">
                  <c:v>22.1</c:v>
                </c:pt>
                <c:pt idx="41">
                  <c:v>22.4</c:v>
                </c:pt>
                <c:pt idx="42">
                  <c:v>22.7</c:v>
                </c:pt>
                <c:pt idx="43">
                  <c:v>23</c:v>
                </c:pt>
                <c:pt idx="44">
                  <c:v>23.2</c:v>
                </c:pt>
                <c:pt idx="45">
                  <c:v>23.6</c:v>
                </c:pt>
                <c:pt idx="46">
                  <c:v>23.9</c:v>
                </c:pt>
                <c:pt idx="47">
                  <c:v>24.2</c:v>
                </c:pt>
                <c:pt idx="48">
                  <c:v>24.5</c:v>
                </c:pt>
                <c:pt idx="49">
                  <c:v>24.8</c:v>
                </c:pt>
                <c:pt idx="50">
                  <c:v>25.2</c:v>
                </c:pt>
                <c:pt idx="51">
                  <c:v>25.4</c:v>
                </c:pt>
                <c:pt idx="52">
                  <c:v>25.7</c:v>
                </c:pt>
                <c:pt idx="53">
                  <c:v>25.9</c:v>
                </c:pt>
                <c:pt idx="54">
                  <c:v>26.2</c:v>
                </c:pt>
                <c:pt idx="55">
                  <c:v>26.4</c:v>
                </c:pt>
                <c:pt idx="56">
                  <c:v>26.6</c:v>
                </c:pt>
                <c:pt idx="57">
                  <c:v>26.8</c:v>
                </c:pt>
                <c:pt idx="58">
                  <c:v>27</c:v>
                </c:pt>
                <c:pt idx="59">
                  <c:v>27.2</c:v>
                </c:pt>
                <c:pt idx="60">
                  <c:v>27.3</c:v>
                </c:pt>
                <c:pt idx="61">
                  <c:v>27.5</c:v>
                </c:pt>
                <c:pt idx="62">
                  <c:v>27.6</c:v>
                </c:pt>
                <c:pt idx="63">
                  <c:v>27.8</c:v>
                </c:pt>
                <c:pt idx="64">
                  <c:v>27.9</c:v>
                </c:pt>
                <c:pt idx="65">
                  <c:v>28</c:v>
                </c:pt>
                <c:pt idx="66">
                  <c:v>28.2</c:v>
                </c:pt>
                <c:pt idx="67">
                  <c:v>28.3</c:v>
                </c:pt>
                <c:pt idx="68">
                  <c:v>28.5</c:v>
                </c:pt>
                <c:pt idx="69">
                  <c:v>28.6</c:v>
                </c:pt>
                <c:pt idx="70">
                  <c:v>28.7</c:v>
                </c:pt>
                <c:pt idx="71">
                  <c:v>28.9</c:v>
                </c:pt>
                <c:pt idx="72">
                  <c:v>29</c:v>
                </c:pt>
                <c:pt idx="73">
                  <c:v>29.1</c:v>
                </c:pt>
                <c:pt idx="74">
                  <c:v>29.3</c:v>
                </c:pt>
                <c:pt idx="75">
                  <c:v>29.5</c:v>
                </c:pt>
                <c:pt idx="76">
                  <c:v>29.7</c:v>
                </c:pt>
                <c:pt idx="77">
                  <c:v>29.8</c:v>
                </c:pt>
                <c:pt idx="78">
                  <c:v>30.1</c:v>
                </c:pt>
                <c:pt idx="79">
                  <c:v>30.2</c:v>
                </c:pt>
                <c:pt idx="80">
                  <c:v>30.4</c:v>
                </c:pt>
                <c:pt idx="81">
                  <c:v>30.6</c:v>
                </c:pt>
                <c:pt idx="82">
                  <c:v>30.8</c:v>
                </c:pt>
                <c:pt idx="83">
                  <c:v>30.9</c:v>
                </c:pt>
                <c:pt idx="84">
                  <c:v>31.1</c:v>
                </c:pt>
                <c:pt idx="85">
                  <c:v>31.3</c:v>
                </c:pt>
                <c:pt idx="86">
                  <c:v>31.5</c:v>
                </c:pt>
                <c:pt idx="87">
                  <c:v>31.7</c:v>
                </c:pt>
                <c:pt idx="88">
                  <c:v>31.9</c:v>
                </c:pt>
                <c:pt idx="89">
                  <c:v>32.1</c:v>
                </c:pt>
                <c:pt idx="90">
                  <c:v>32.300000000000004</c:v>
                </c:pt>
                <c:pt idx="91">
                  <c:v>32.5</c:v>
                </c:pt>
                <c:pt idx="92">
                  <c:v>32.700000000000003</c:v>
                </c:pt>
                <c:pt idx="93">
                  <c:v>33</c:v>
                </c:pt>
                <c:pt idx="94">
                  <c:v>33.200000000000003</c:v>
                </c:pt>
                <c:pt idx="95">
                  <c:v>33.4</c:v>
                </c:pt>
                <c:pt idx="96">
                  <c:v>33.6</c:v>
                </c:pt>
                <c:pt idx="97">
                  <c:v>33.800000000000004</c:v>
                </c:pt>
                <c:pt idx="98">
                  <c:v>34</c:v>
                </c:pt>
                <c:pt idx="99">
                  <c:v>34.200000000000003</c:v>
                </c:pt>
                <c:pt idx="100">
                  <c:v>34.4</c:v>
                </c:pt>
              </c:numCache>
            </c:numRef>
          </c:yVal>
          <c:smooth val="1"/>
        </c:ser>
        <c:ser>
          <c:idx val="1"/>
          <c:order val="1"/>
          <c:tx>
            <c:v>Fed+S&amp;L</c:v>
          </c:tx>
          <c:marker>
            <c:symbol val="none"/>
          </c:marker>
          <c:xVal>
            <c:numRef>
              <c:f>'F1-2'!$A$31:$A$131</c:f>
              <c:numCache>
                <c:formatCode>General</c:formatCode>
                <c:ptCount val="10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pt idx="71">
                  <c:v>2051</c:v>
                </c:pt>
                <c:pt idx="72">
                  <c:v>2052</c:v>
                </c:pt>
                <c:pt idx="73">
                  <c:v>2053</c:v>
                </c:pt>
                <c:pt idx="74">
                  <c:v>2054</c:v>
                </c:pt>
                <c:pt idx="75">
                  <c:v>2055</c:v>
                </c:pt>
                <c:pt idx="76">
                  <c:v>2056</c:v>
                </c:pt>
                <c:pt idx="77">
                  <c:v>2057</c:v>
                </c:pt>
                <c:pt idx="78">
                  <c:v>2058</c:v>
                </c:pt>
                <c:pt idx="79">
                  <c:v>2059</c:v>
                </c:pt>
                <c:pt idx="80">
                  <c:v>2060</c:v>
                </c:pt>
                <c:pt idx="81">
                  <c:v>2061</c:v>
                </c:pt>
                <c:pt idx="82">
                  <c:v>2062</c:v>
                </c:pt>
                <c:pt idx="83">
                  <c:v>2063</c:v>
                </c:pt>
                <c:pt idx="84">
                  <c:v>2064</c:v>
                </c:pt>
                <c:pt idx="85">
                  <c:v>2065</c:v>
                </c:pt>
                <c:pt idx="86">
                  <c:v>2066</c:v>
                </c:pt>
                <c:pt idx="87">
                  <c:v>2067</c:v>
                </c:pt>
                <c:pt idx="88">
                  <c:v>2068</c:v>
                </c:pt>
                <c:pt idx="89">
                  <c:v>2069</c:v>
                </c:pt>
                <c:pt idx="90">
                  <c:v>2070</c:v>
                </c:pt>
                <c:pt idx="91">
                  <c:v>2071</c:v>
                </c:pt>
                <c:pt idx="92">
                  <c:v>2072</c:v>
                </c:pt>
                <c:pt idx="93">
                  <c:v>2073</c:v>
                </c:pt>
                <c:pt idx="94">
                  <c:v>2074</c:v>
                </c:pt>
                <c:pt idx="95">
                  <c:v>2075</c:v>
                </c:pt>
                <c:pt idx="96">
                  <c:v>2076</c:v>
                </c:pt>
                <c:pt idx="97">
                  <c:v>2077</c:v>
                </c:pt>
                <c:pt idx="98">
                  <c:v>2078</c:v>
                </c:pt>
                <c:pt idx="99">
                  <c:v>2079</c:v>
                </c:pt>
                <c:pt idx="100">
                  <c:v>2080</c:v>
                </c:pt>
              </c:numCache>
            </c:numRef>
          </c:xVal>
          <c:yVal>
            <c:numRef>
              <c:f>'F1-2'!$N$31:$N$131</c:f>
              <c:numCache>
                <c:formatCode>0.0</c:formatCode>
                <c:ptCount val="101"/>
                <c:pt idx="0">
                  <c:v>32.923839397741496</c:v>
                </c:pt>
                <c:pt idx="1">
                  <c:v>32.471921749136897</c:v>
                </c:pt>
                <c:pt idx="2">
                  <c:v>33.633947772657351</c:v>
                </c:pt>
                <c:pt idx="3">
                  <c:v>33.266137925184466</c:v>
                </c:pt>
                <c:pt idx="4">
                  <c:v>31.793643852333833</c:v>
                </c:pt>
                <c:pt idx="5">
                  <c:v>32.430841409378317</c:v>
                </c:pt>
                <c:pt idx="6">
                  <c:v>32.4047145289952</c:v>
                </c:pt>
                <c:pt idx="7">
                  <c:v>31.777771916868801</c:v>
                </c:pt>
                <c:pt idx="8">
                  <c:v>31.396050001959299</c:v>
                </c:pt>
                <c:pt idx="9">
                  <c:v>31.461250091167589</c:v>
                </c:pt>
                <c:pt idx="10">
                  <c:v>32.4943512949975</c:v>
                </c:pt>
                <c:pt idx="11">
                  <c:v>33.514850147600797</c:v>
                </c:pt>
                <c:pt idx="12">
                  <c:v>33.242147782318504</c:v>
                </c:pt>
                <c:pt idx="13">
                  <c:v>32.725412323129241</c:v>
                </c:pt>
                <c:pt idx="14">
                  <c:v>32.085119199117599</c:v>
                </c:pt>
                <c:pt idx="15">
                  <c:v>31.769299917541868</c:v>
                </c:pt>
                <c:pt idx="16">
                  <c:v>31.0733538870907</c:v>
                </c:pt>
                <c:pt idx="17">
                  <c:v>30.366310224823174</c:v>
                </c:pt>
                <c:pt idx="18">
                  <c:v>30.1230250371556</c:v>
                </c:pt>
                <c:pt idx="19">
                  <c:v>30.113206162876029</c:v>
                </c:pt>
                <c:pt idx="20">
                  <c:v>30.394764184577696</c:v>
                </c:pt>
                <c:pt idx="21">
                  <c:v>31.637085308056854</c:v>
                </c:pt>
                <c:pt idx="22">
                  <c:v>33.170589134255302</c:v>
                </c:pt>
                <c:pt idx="23">
                  <c:v>33.7439675936062</c:v>
                </c:pt>
                <c:pt idx="24">
                  <c:v>33.47348000581885</c:v>
                </c:pt>
                <c:pt idx="25">
                  <c:v>33.47251707026745</c:v>
                </c:pt>
                <c:pt idx="26">
                  <c:v>33.215043454464798</c:v>
                </c:pt>
                <c:pt idx="27">
                  <c:v>33.178188696754411</c:v>
                </c:pt>
                <c:pt idx="28">
                  <c:v>35.448501065334433</c:v>
                </c:pt>
                <c:pt idx="29">
                  <c:v>40.184585781746492</c:v>
                </c:pt>
                <c:pt idx="30">
                  <c:v>37.228688226121818</c:v>
                </c:pt>
                <c:pt idx="31">
                  <c:v>35.917399776817241</c:v>
                </c:pt>
                <c:pt idx="32">
                  <c:v>34.930371426859111</c:v>
                </c:pt>
                <c:pt idx="33">
                  <c:v>35.05074114738045</c:v>
                </c:pt>
                <c:pt idx="34">
                  <c:v>35.181968183371097</c:v>
                </c:pt>
                <c:pt idx="35">
                  <c:v>35.427264865729242</c:v>
                </c:pt>
                <c:pt idx="36">
                  <c:v>35.679844889775595</c:v>
                </c:pt>
                <c:pt idx="37">
                  <c:v>35.949626098083542</c:v>
                </c:pt>
                <c:pt idx="38">
                  <c:v>36.388196189400702</c:v>
                </c:pt>
                <c:pt idx="39">
                  <c:v>36.828851531521103</c:v>
                </c:pt>
                <c:pt idx="40">
                  <c:v>37.27807268012279</c:v>
                </c:pt>
                <c:pt idx="41">
                  <c:v>37.737724587307532</c:v>
                </c:pt>
                <c:pt idx="42">
                  <c:v>38.17521896918835</c:v>
                </c:pt>
                <c:pt idx="43">
                  <c:v>38.557083568494491</c:v>
                </c:pt>
                <c:pt idx="44">
                  <c:v>38.916895516710333</c:v>
                </c:pt>
                <c:pt idx="45">
                  <c:v>39.480533860179413</c:v>
                </c:pt>
                <c:pt idx="46">
                  <c:v>39.873857613073895</c:v>
                </c:pt>
                <c:pt idx="47">
                  <c:v>40.31047900067275</c:v>
                </c:pt>
                <c:pt idx="48">
                  <c:v>40.706932184921918</c:v>
                </c:pt>
                <c:pt idx="49">
                  <c:v>41.146823761739242</c:v>
                </c:pt>
                <c:pt idx="50">
                  <c:v>41.646968302463101</c:v>
                </c:pt>
                <c:pt idx="51">
                  <c:v>41.990452090130503</c:v>
                </c:pt>
                <c:pt idx="52">
                  <c:v>42.394096339567199</c:v>
                </c:pt>
                <c:pt idx="53">
                  <c:v>42.773114611593812</c:v>
                </c:pt>
                <c:pt idx="54">
                  <c:v>43.253649708155201</c:v>
                </c:pt>
                <c:pt idx="55">
                  <c:v>43.562750535166813</c:v>
                </c:pt>
                <c:pt idx="56">
                  <c:v>43.946978431961</c:v>
                </c:pt>
                <c:pt idx="57">
                  <c:v>44.332596727346896</c:v>
                </c:pt>
                <c:pt idx="58">
                  <c:v>44.644148565722418</c:v>
                </c:pt>
                <c:pt idx="59">
                  <c:v>44.994481381143117</c:v>
                </c:pt>
                <c:pt idx="60">
                  <c:v>45.2077005115746</c:v>
                </c:pt>
                <c:pt idx="61">
                  <c:v>45.596369524552301</c:v>
                </c:pt>
                <c:pt idx="62">
                  <c:v>45.884957051616524</c:v>
                </c:pt>
                <c:pt idx="63">
                  <c:v>46.201955200427967</c:v>
                </c:pt>
                <c:pt idx="64">
                  <c:v>46.461960076363333</c:v>
                </c:pt>
                <c:pt idx="65">
                  <c:v>46.680516148440603</c:v>
                </c:pt>
                <c:pt idx="66">
                  <c:v>47.042051300051213</c:v>
                </c:pt>
                <c:pt idx="67">
                  <c:v>47.262203307685958</c:v>
                </c:pt>
                <c:pt idx="68">
                  <c:v>47.625284927283396</c:v>
                </c:pt>
                <c:pt idx="69">
                  <c:v>47.846873270331997</c:v>
                </c:pt>
                <c:pt idx="70">
                  <c:v>48.129503925347699</c:v>
                </c:pt>
                <c:pt idx="71">
                  <c:v>48.501948617662741</c:v>
                </c:pt>
                <c:pt idx="72">
                  <c:v>48.776523964338303</c:v>
                </c:pt>
                <c:pt idx="73">
                  <c:v>49.051812614091801</c:v>
                </c:pt>
                <c:pt idx="74">
                  <c:v>49.434315276605759</c:v>
                </c:pt>
                <c:pt idx="75">
                  <c:v>49.822040933558512</c:v>
                </c:pt>
                <c:pt idx="76">
                  <c:v>50.213849632719899</c:v>
                </c:pt>
                <c:pt idx="77">
                  <c:v>50.508490008135013</c:v>
                </c:pt>
                <c:pt idx="78">
                  <c:v>51.00416579490895</c:v>
                </c:pt>
                <c:pt idx="79">
                  <c:v>51.3074509533621</c:v>
                </c:pt>
                <c:pt idx="80">
                  <c:v>51.714838340484611</c:v>
                </c:pt>
                <c:pt idx="81">
                  <c:v>52.126484735422594</c:v>
                </c:pt>
                <c:pt idx="82">
                  <c:v>52.54106401325074</c:v>
                </c:pt>
                <c:pt idx="83">
                  <c:v>52.855248644957697</c:v>
                </c:pt>
                <c:pt idx="84">
                  <c:v>53.272378799181176</c:v>
                </c:pt>
                <c:pt idx="85">
                  <c:v>53.693660363534306</c:v>
                </c:pt>
                <c:pt idx="86">
                  <c:v>54.119044291094234</c:v>
                </c:pt>
                <c:pt idx="87">
                  <c:v>54.550107920090007</c:v>
                </c:pt>
                <c:pt idx="88">
                  <c:v>54.988920449160098</c:v>
                </c:pt>
                <c:pt idx="89">
                  <c:v>55.433532012132758</c:v>
                </c:pt>
                <c:pt idx="90">
                  <c:v>55.882795514889203</c:v>
                </c:pt>
                <c:pt idx="91">
                  <c:v>56.335282966922001</c:v>
                </c:pt>
                <c:pt idx="92">
                  <c:v>56.785913636509108</c:v>
                </c:pt>
                <c:pt idx="93">
                  <c:v>57.339729005026051</c:v>
                </c:pt>
                <c:pt idx="94">
                  <c:v>57.7997236947906</c:v>
                </c:pt>
                <c:pt idx="95">
                  <c:v>58.269571573205496</c:v>
                </c:pt>
                <c:pt idx="96">
                  <c:v>58.745782960388503</c:v>
                </c:pt>
                <c:pt idx="97">
                  <c:v>59.227130148621576</c:v>
                </c:pt>
                <c:pt idx="98">
                  <c:v>59.713803837553598</c:v>
                </c:pt>
                <c:pt idx="99">
                  <c:v>60.204406617385295</c:v>
                </c:pt>
                <c:pt idx="100">
                  <c:v>60.332923921125968</c:v>
                </c:pt>
              </c:numCache>
            </c:numRef>
          </c:yVal>
          <c:smooth val="1"/>
        </c:ser>
        <c:ser>
          <c:idx val="2"/>
          <c:order val="2"/>
          <c:tx>
            <c:v>with behavior</c:v>
          </c:tx>
          <c:marker>
            <c:symbol val="none"/>
          </c:marker>
          <c:xVal>
            <c:numRef>
              <c:f>'F1-2'!$A$31:$A$131</c:f>
              <c:numCache>
                <c:formatCode>General</c:formatCode>
                <c:ptCount val="10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pt idx="71">
                  <c:v>2051</c:v>
                </c:pt>
                <c:pt idx="72">
                  <c:v>2052</c:v>
                </c:pt>
                <c:pt idx="73">
                  <c:v>2053</c:v>
                </c:pt>
                <c:pt idx="74">
                  <c:v>2054</c:v>
                </c:pt>
                <c:pt idx="75">
                  <c:v>2055</c:v>
                </c:pt>
                <c:pt idx="76">
                  <c:v>2056</c:v>
                </c:pt>
                <c:pt idx="77">
                  <c:v>2057</c:v>
                </c:pt>
                <c:pt idx="78">
                  <c:v>2058</c:v>
                </c:pt>
                <c:pt idx="79">
                  <c:v>2059</c:v>
                </c:pt>
                <c:pt idx="80">
                  <c:v>2060</c:v>
                </c:pt>
                <c:pt idx="81">
                  <c:v>2061</c:v>
                </c:pt>
                <c:pt idx="82">
                  <c:v>2062</c:v>
                </c:pt>
                <c:pt idx="83">
                  <c:v>2063</c:v>
                </c:pt>
                <c:pt idx="84">
                  <c:v>2064</c:v>
                </c:pt>
                <c:pt idx="85">
                  <c:v>2065</c:v>
                </c:pt>
                <c:pt idx="86">
                  <c:v>2066</c:v>
                </c:pt>
                <c:pt idx="87">
                  <c:v>2067</c:v>
                </c:pt>
                <c:pt idx="88">
                  <c:v>2068</c:v>
                </c:pt>
                <c:pt idx="89">
                  <c:v>2069</c:v>
                </c:pt>
                <c:pt idx="90">
                  <c:v>2070</c:v>
                </c:pt>
                <c:pt idx="91">
                  <c:v>2071</c:v>
                </c:pt>
                <c:pt idx="92">
                  <c:v>2072</c:v>
                </c:pt>
                <c:pt idx="93">
                  <c:v>2073</c:v>
                </c:pt>
                <c:pt idx="94">
                  <c:v>2074</c:v>
                </c:pt>
                <c:pt idx="95">
                  <c:v>2075</c:v>
                </c:pt>
                <c:pt idx="96">
                  <c:v>2076</c:v>
                </c:pt>
                <c:pt idx="97">
                  <c:v>2077</c:v>
                </c:pt>
                <c:pt idx="98">
                  <c:v>2078</c:v>
                </c:pt>
                <c:pt idx="99">
                  <c:v>2079</c:v>
                </c:pt>
                <c:pt idx="100">
                  <c:v>2080</c:v>
                </c:pt>
              </c:numCache>
            </c:numRef>
          </c:xVal>
          <c:yVal>
            <c:numRef>
              <c:f>'F1-2'!$P$31:$P$131</c:f>
              <c:numCache>
                <c:formatCode>0.0</c:formatCode>
                <c:ptCount val="101"/>
                <c:pt idx="0">
                  <c:v>32.923839397741496</c:v>
                </c:pt>
                <c:pt idx="1">
                  <c:v>32.471921749136897</c:v>
                </c:pt>
                <c:pt idx="2">
                  <c:v>33.633947772657351</c:v>
                </c:pt>
                <c:pt idx="3">
                  <c:v>33.266137925184466</c:v>
                </c:pt>
                <c:pt idx="4">
                  <c:v>31.793643852333833</c:v>
                </c:pt>
                <c:pt idx="5">
                  <c:v>32.430841409378317</c:v>
                </c:pt>
                <c:pt idx="6">
                  <c:v>32.4047145289952</c:v>
                </c:pt>
                <c:pt idx="7">
                  <c:v>31.777771916868801</c:v>
                </c:pt>
                <c:pt idx="8">
                  <c:v>31.396050001959299</c:v>
                </c:pt>
                <c:pt idx="9">
                  <c:v>31.461250091167589</c:v>
                </c:pt>
                <c:pt idx="10">
                  <c:v>32.4943512949975</c:v>
                </c:pt>
                <c:pt idx="11">
                  <c:v>33.514850147600797</c:v>
                </c:pt>
                <c:pt idx="12">
                  <c:v>33.242147782318504</c:v>
                </c:pt>
                <c:pt idx="13">
                  <c:v>32.725412323129241</c:v>
                </c:pt>
                <c:pt idx="14">
                  <c:v>32.085119199117599</c:v>
                </c:pt>
                <c:pt idx="15">
                  <c:v>31.769299917541868</c:v>
                </c:pt>
                <c:pt idx="16">
                  <c:v>31.0733538870907</c:v>
                </c:pt>
                <c:pt idx="17">
                  <c:v>30.366310224823174</c:v>
                </c:pt>
                <c:pt idx="18">
                  <c:v>30.1230250371556</c:v>
                </c:pt>
                <c:pt idx="19">
                  <c:v>30.113206162876029</c:v>
                </c:pt>
                <c:pt idx="20">
                  <c:v>30.394764184577696</c:v>
                </c:pt>
                <c:pt idx="21">
                  <c:v>31.637085308056854</c:v>
                </c:pt>
                <c:pt idx="22">
                  <c:v>33.170589134255302</c:v>
                </c:pt>
                <c:pt idx="23">
                  <c:v>33.7439675936062</c:v>
                </c:pt>
                <c:pt idx="24">
                  <c:v>33.47348000581885</c:v>
                </c:pt>
                <c:pt idx="25">
                  <c:v>33.47251707026745</c:v>
                </c:pt>
                <c:pt idx="26">
                  <c:v>33.215043454464798</c:v>
                </c:pt>
                <c:pt idx="27">
                  <c:v>33.178188696754411</c:v>
                </c:pt>
                <c:pt idx="28">
                  <c:v>35.448501065334433</c:v>
                </c:pt>
                <c:pt idx="29">
                  <c:v>40.184585781746492</c:v>
                </c:pt>
                <c:pt idx="30">
                  <c:v>37.228688226121818</c:v>
                </c:pt>
                <c:pt idx="31">
                  <c:v>35.917399776817241</c:v>
                </c:pt>
                <c:pt idx="32">
                  <c:v>34.930371426859111</c:v>
                </c:pt>
                <c:pt idx="33">
                  <c:v>35.05074114738045</c:v>
                </c:pt>
                <c:pt idx="34">
                  <c:v>35.181968183371097</c:v>
                </c:pt>
                <c:pt idx="35">
                  <c:v>35.427264865729242</c:v>
                </c:pt>
                <c:pt idx="36">
                  <c:v>35.679844889775595</c:v>
                </c:pt>
                <c:pt idx="37">
                  <c:v>35.949626098083542</c:v>
                </c:pt>
                <c:pt idx="38">
                  <c:v>36.388196189400702</c:v>
                </c:pt>
                <c:pt idx="39">
                  <c:v>36.828851531521103</c:v>
                </c:pt>
                <c:pt idx="40">
                  <c:v>37.4147327265309</c:v>
                </c:pt>
                <c:pt idx="41">
                  <c:v>38.018152123623331</c:v>
                </c:pt>
                <c:pt idx="42">
                  <c:v>38.596199386011563</c:v>
                </c:pt>
                <c:pt idx="43">
                  <c:v>39.103721609157574</c:v>
                </c:pt>
                <c:pt idx="44">
                  <c:v>39.584485098984445</c:v>
                </c:pt>
                <c:pt idx="45">
                  <c:v>40.342591731426396</c:v>
                </c:pt>
                <c:pt idx="46">
                  <c:v>40.8752556690361</c:v>
                </c:pt>
                <c:pt idx="47">
                  <c:v>41.470073957217338</c:v>
                </c:pt>
                <c:pt idx="48">
                  <c:v>42.013391931562595</c:v>
                </c:pt>
                <c:pt idx="49">
                  <c:v>42.619846356844825</c:v>
                </c:pt>
                <c:pt idx="50">
                  <c:v>43.314001008842261</c:v>
                </c:pt>
                <c:pt idx="51">
                  <c:v>43.793594516869213</c:v>
                </c:pt>
                <c:pt idx="52">
                  <c:v>44.360188735069869</c:v>
                </c:pt>
                <c:pt idx="53">
                  <c:v>44.895180303289322</c:v>
                </c:pt>
                <c:pt idx="54">
                  <c:v>45.577613186682214</c:v>
                </c:pt>
                <c:pt idx="55">
                  <c:v>46.019045816368475</c:v>
                </c:pt>
                <c:pt idx="56">
                  <c:v>46.570468686427496</c:v>
                </c:pt>
                <c:pt idx="57">
                  <c:v>47.126908252928963</c:v>
                </c:pt>
                <c:pt idx="58">
                  <c:v>47.578691183560643</c:v>
                </c:pt>
                <c:pt idx="59">
                  <c:v>48.089089996213417</c:v>
                </c:pt>
                <c:pt idx="60">
                  <c:v>48.400965470823095</c:v>
                </c:pt>
                <c:pt idx="61">
                  <c:v>48.971888848055414</c:v>
                </c:pt>
                <c:pt idx="62">
                  <c:v>49.397827317360637</c:v>
                </c:pt>
                <c:pt idx="63">
                  <c:v>49.867696512416408</c:v>
                </c:pt>
                <c:pt idx="64">
                  <c:v>50.254654549531772</c:v>
                </c:pt>
                <c:pt idx="65">
                  <c:v>50.581021229949975</c:v>
                </c:pt>
                <c:pt idx="66">
                  <c:v>51.123100807299281</c:v>
                </c:pt>
                <c:pt idx="67">
                  <c:v>51.454543045073301</c:v>
                </c:pt>
                <c:pt idx="68">
                  <c:v>52.003408723593644</c:v>
                </c:pt>
                <c:pt idx="69">
                  <c:v>52.339756016572309</c:v>
                </c:pt>
                <c:pt idx="70">
                  <c:v>52.770276640016327</c:v>
                </c:pt>
                <c:pt idx="71">
                  <c:v>53.3402146880507</c:v>
                </c:pt>
                <c:pt idx="72">
                  <c:v>53.762292152267086</c:v>
                </c:pt>
                <c:pt idx="73">
                  <c:v>54.187095183989861</c:v>
                </c:pt>
                <c:pt idx="74">
                  <c:v>54.780059708750201</c:v>
                </c:pt>
                <c:pt idx="75">
                  <c:v>55.384359561485724</c:v>
                </c:pt>
                <c:pt idx="76">
                  <c:v>55.998350140859266</c:v>
                </c:pt>
                <c:pt idx="77">
                  <c:v>56.462283682872354</c:v>
                </c:pt>
                <c:pt idx="78">
                  <c:v>57.247067016862758</c:v>
                </c:pt>
                <c:pt idx="79">
                  <c:v>57.729919761827503</c:v>
                </c:pt>
                <c:pt idx="80">
                  <c:v>58.381720444927304</c:v>
                </c:pt>
                <c:pt idx="81">
                  <c:v>59.04408887009977</c:v>
                </c:pt>
                <c:pt idx="82">
                  <c:v>59.715008068440675</c:v>
                </c:pt>
                <c:pt idx="83">
                  <c:v>60.226029672408231</c:v>
                </c:pt>
                <c:pt idx="84">
                  <c:v>60.907934586891997</c:v>
                </c:pt>
                <c:pt idx="85">
                  <c:v>61.600629379470057</c:v>
                </c:pt>
                <c:pt idx="86">
                  <c:v>62.304171440272533</c:v>
                </c:pt>
                <c:pt idx="87">
                  <c:v>63.021332498930036</c:v>
                </c:pt>
                <c:pt idx="88">
                  <c:v>63.755775863562064</c:v>
                </c:pt>
                <c:pt idx="89">
                  <c:v>64.504465638713427</c:v>
                </c:pt>
                <c:pt idx="90">
                  <c:v>65.265654933409778</c:v>
                </c:pt>
                <c:pt idx="91">
                  <c:v>66.037071961218729</c:v>
                </c:pt>
                <c:pt idx="92">
                  <c:v>66.810101120340207</c:v>
                </c:pt>
                <c:pt idx="93">
                  <c:v>67.766704112823419</c:v>
                </c:pt>
                <c:pt idx="94">
                  <c:v>68.566787105929635</c:v>
                </c:pt>
                <c:pt idx="95">
                  <c:v>69.389223806860628</c:v>
                </c:pt>
                <c:pt idx="96">
                  <c:v>70.228206901860901</c:v>
                </c:pt>
                <c:pt idx="97">
                  <c:v>71.081800627731909</c:v>
                </c:pt>
                <c:pt idx="98">
                  <c:v>71.950556880506682</c:v>
                </c:pt>
                <c:pt idx="99">
                  <c:v>72.832177390375719</c:v>
                </c:pt>
                <c:pt idx="100">
                  <c:v>73.064099908546964</c:v>
                </c:pt>
              </c:numCache>
            </c:numRef>
          </c:yVal>
          <c:smooth val="1"/>
        </c:ser>
        <c:dLbls>
          <c:showLegendKey val="0"/>
          <c:showVal val="0"/>
          <c:showCatName val="0"/>
          <c:showSerName val="0"/>
          <c:showPercent val="0"/>
          <c:showBubbleSize val="0"/>
        </c:dLbls>
        <c:axId val="36847616"/>
        <c:axId val="36849152"/>
      </c:scatterChart>
      <c:valAx>
        <c:axId val="36847616"/>
        <c:scaling>
          <c:orientation val="minMax"/>
          <c:max val="2050"/>
          <c:min val="1980"/>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6849152"/>
        <c:crosses val="autoZero"/>
        <c:crossBetween val="midCat"/>
      </c:valAx>
      <c:valAx>
        <c:axId val="36849152"/>
        <c:scaling>
          <c:orientation val="minMax"/>
          <c:max val="60"/>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crossAx val="36847616"/>
        <c:crosses val="autoZero"/>
        <c:crossBetween val="midCat"/>
      </c:valAx>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Debt as Percent of GDP, 2010 (except as noted)</a:t>
            </a:r>
          </a:p>
        </c:rich>
      </c:tx>
      <c:layout/>
      <c:overlay val="0"/>
    </c:title>
    <c:autoTitleDeleted val="0"/>
    <c:plotArea>
      <c:layout>
        <c:manualLayout>
          <c:layoutTarget val="inner"/>
          <c:xMode val="edge"/>
          <c:yMode val="edge"/>
          <c:x val="4.5387691529783884E-2"/>
          <c:y val="7.6895121621391851E-2"/>
          <c:w val="0.93849963184206298"/>
          <c:h val="0.72632187475220533"/>
        </c:manualLayout>
      </c:layout>
      <c:barChart>
        <c:barDir val="col"/>
        <c:grouping val="clustered"/>
        <c:varyColors val="0"/>
        <c:ser>
          <c:idx val="0"/>
          <c:order val="0"/>
          <c:invertIfNegative val="0"/>
          <c:dPt>
            <c:idx val="2"/>
            <c:invertIfNegative val="0"/>
            <c:bubble3D val="0"/>
            <c:spPr>
              <a:solidFill>
                <a:srgbClr val="FF0000"/>
              </a:solidFill>
            </c:spPr>
          </c:dPt>
          <c:dPt>
            <c:idx val="11"/>
            <c:invertIfNegative val="0"/>
            <c:bubble3D val="0"/>
            <c:spPr>
              <a:solidFill>
                <a:srgbClr val="FF0000"/>
              </a:solidFill>
            </c:spPr>
          </c:dPt>
          <c:dPt>
            <c:idx val="13"/>
            <c:invertIfNegative val="0"/>
            <c:bubble3D val="0"/>
            <c:spPr>
              <a:solidFill>
                <a:srgbClr val="FF0000"/>
              </a:solidFill>
            </c:spPr>
          </c:dPt>
          <c:dPt>
            <c:idx val="16"/>
            <c:invertIfNegative val="0"/>
            <c:bubble3D val="0"/>
            <c:spPr>
              <a:solidFill>
                <a:srgbClr val="FF0000"/>
              </a:solidFill>
            </c:spPr>
          </c:dPt>
          <c:dPt>
            <c:idx val="17"/>
            <c:invertIfNegative val="0"/>
            <c:bubble3D val="0"/>
            <c:spPr>
              <a:solidFill>
                <a:srgbClr val="FF0000"/>
              </a:solidFill>
            </c:spPr>
          </c:dPt>
          <c:dPt>
            <c:idx val="25"/>
            <c:invertIfNegative val="0"/>
            <c:bubble3D val="0"/>
            <c:spPr>
              <a:solidFill>
                <a:srgbClr val="FF0000"/>
              </a:solidFill>
            </c:spPr>
          </c:dPt>
          <c:dPt>
            <c:idx val="33"/>
            <c:invertIfNegative val="0"/>
            <c:bubble3D val="0"/>
            <c:spPr>
              <a:solidFill>
                <a:srgbClr val="FFC000"/>
              </a:solidFill>
              <a:ln>
                <a:noFill/>
              </a:ln>
            </c:spPr>
          </c:dPt>
          <c:cat>
            <c:strRef>
              <c:f>'[edeebdb9-edfd-4b42-b68f-da6cae2d5c83.xls]Total central government debt ('!$A$9:$A$42</c:f>
              <c:strCache>
                <c:ptCount val="34"/>
                <c:pt idx="0">
                  <c:v>Australia*</c:v>
                </c:pt>
                <c:pt idx="1">
                  <c:v>Austria</c:v>
                </c:pt>
                <c:pt idx="2">
                  <c:v>Belgium</c:v>
                </c:pt>
                <c:pt idx="3">
                  <c:v>Canada</c:v>
                </c:pt>
                <c:pt idx="4">
                  <c:v>Chile</c:v>
                </c:pt>
                <c:pt idx="5">
                  <c:v>Czech Republic</c:v>
                </c:pt>
                <c:pt idx="6">
                  <c:v>Denmark</c:v>
                </c:pt>
                <c:pt idx="7">
                  <c:v>Estonia</c:v>
                </c:pt>
                <c:pt idx="8">
                  <c:v>Finland</c:v>
                </c:pt>
                <c:pt idx="9">
                  <c:v>France*</c:v>
                </c:pt>
                <c:pt idx="10">
                  <c:v>Germany</c:v>
                </c:pt>
                <c:pt idx="11">
                  <c:v>Greece*</c:v>
                </c:pt>
                <c:pt idx="12">
                  <c:v>Hungary</c:v>
                </c:pt>
                <c:pt idx="13">
                  <c:v>Iceland*</c:v>
                </c:pt>
                <c:pt idx="14">
                  <c:v>Ireland</c:v>
                </c:pt>
                <c:pt idx="15">
                  <c:v>Israel</c:v>
                </c:pt>
                <c:pt idx="16">
                  <c:v>Italy*</c:v>
                </c:pt>
                <c:pt idx="17">
                  <c:v>Japan**</c:v>
                </c:pt>
                <c:pt idx="18">
                  <c:v>Korea</c:v>
                </c:pt>
                <c:pt idx="19">
                  <c:v>Luxembourg</c:v>
                </c:pt>
                <c:pt idx="20">
                  <c:v>Mexico</c:v>
                </c:pt>
                <c:pt idx="21">
                  <c:v>Netherlands</c:v>
                </c:pt>
                <c:pt idx="22">
                  <c:v>New Zealand</c:v>
                </c:pt>
                <c:pt idx="23">
                  <c:v>Norway</c:v>
                </c:pt>
                <c:pt idx="24">
                  <c:v>Poland</c:v>
                </c:pt>
                <c:pt idx="25">
                  <c:v>Portugal</c:v>
                </c:pt>
                <c:pt idx="26">
                  <c:v>Slovak Republic*</c:v>
                </c:pt>
                <c:pt idx="27">
                  <c:v>Slovenia*</c:v>
                </c:pt>
                <c:pt idx="28">
                  <c:v>Spain</c:v>
                </c:pt>
                <c:pt idx="29">
                  <c:v>Sweden</c:v>
                </c:pt>
                <c:pt idx="30">
                  <c:v>Switzerland</c:v>
                </c:pt>
                <c:pt idx="31">
                  <c:v>Turkey*</c:v>
                </c:pt>
                <c:pt idx="32">
                  <c:v>United Kingdom*</c:v>
                </c:pt>
                <c:pt idx="33">
                  <c:v>United States</c:v>
                </c:pt>
              </c:strCache>
            </c:strRef>
          </c:cat>
          <c:val>
            <c:numRef>
              <c:f>'[edeebdb9-edfd-4b42-b68f-da6cae2d5c83.xls]Total central government debt ('!$I$9:$I$42</c:f>
              <c:numCache>
                <c:formatCode>0</c:formatCode>
                <c:ptCount val="34"/>
                <c:pt idx="0">
                  <c:v>8.1470000000000002</c:v>
                </c:pt>
                <c:pt idx="1">
                  <c:v>65.754000000000005</c:v>
                </c:pt>
                <c:pt idx="2">
                  <c:v>96.789000000000001</c:v>
                </c:pt>
                <c:pt idx="3">
                  <c:v>36.073</c:v>
                </c:pt>
                <c:pt idx="4">
                  <c:v>9.1850000000000005</c:v>
                </c:pt>
                <c:pt idx="5">
                  <c:v>36.625</c:v>
                </c:pt>
                <c:pt idx="6">
                  <c:v>39.590000000000003</c:v>
                </c:pt>
                <c:pt idx="7">
                  <c:v>3.2269999999999999</c:v>
                </c:pt>
                <c:pt idx="8">
                  <c:v>41.683</c:v>
                </c:pt>
                <c:pt idx="9">
                  <c:v>60.792999999999999</c:v>
                </c:pt>
                <c:pt idx="10">
                  <c:v>44.402999999999999</c:v>
                </c:pt>
                <c:pt idx="11">
                  <c:v>125.697</c:v>
                </c:pt>
                <c:pt idx="12">
                  <c:v>73.897999999999996</c:v>
                </c:pt>
                <c:pt idx="13">
                  <c:v>87.188999999999993</c:v>
                </c:pt>
                <c:pt idx="14">
                  <c:v>60.703000000000003</c:v>
                </c:pt>
                <c:pt idx="15">
                  <c:v>74.713999999999999</c:v>
                </c:pt>
                <c:pt idx="16">
                  <c:v>106.55200000000001</c:v>
                </c:pt>
                <c:pt idx="17">
                  <c:v>177.977</c:v>
                </c:pt>
                <c:pt idx="18">
                  <c:v>31.934999999999999</c:v>
                </c:pt>
                <c:pt idx="19">
                  <c:v>12.577999999999999</c:v>
                </c:pt>
                <c:pt idx="20">
                  <c:v>27.46</c:v>
                </c:pt>
                <c:pt idx="21">
                  <c:v>51.844999999999999</c:v>
                </c:pt>
                <c:pt idx="22">
                  <c:v>30.45</c:v>
                </c:pt>
                <c:pt idx="23">
                  <c:v>26.077000000000002</c:v>
                </c:pt>
                <c:pt idx="24">
                  <c:v>49.679000000000002</c:v>
                </c:pt>
                <c:pt idx="25">
                  <c:v>87.962000000000003</c:v>
                </c:pt>
                <c:pt idx="26">
                  <c:v>33.598999999999997</c:v>
                </c:pt>
                <c:pt idx="27">
                  <c:v>34.1</c:v>
                </c:pt>
                <c:pt idx="28">
                  <c:v>51.692999999999998</c:v>
                </c:pt>
                <c:pt idx="29">
                  <c:v>33.781999999999996</c:v>
                </c:pt>
                <c:pt idx="30">
                  <c:v>20.239999999999998</c:v>
                </c:pt>
                <c:pt idx="31">
                  <c:v>46.280999999999999</c:v>
                </c:pt>
                <c:pt idx="32">
                  <c:v>75.058000000000007</c:v>
                </c:pt>
                <c:pt idx="33">
                  <c:v>61.274000000000001</c:v>
                </c:pt>
              </c:numCache>
            </c:numRef>
          </c:val>
        </c:ser>
        <c:dLbls>
          <c:showLegendKey val="0"/>
          <c:showVal val="0"/>
          <c:showCatName val="0"/>
          <c:showSerName val="0"/>
          <c:showPercent val="0"/>
          <c:showBubbleSize val="0"/>
        </c:dLbls>
        <c:gapWidth val="73"/>
        <c:axId val="38415744"/>
        <c:axId val="38421632"/>
      </c:barChart>
      <c:catAx>
        <c:axId val="38415744"/>
        <c:scaling>
          <c:orientation val="minMax"/>
        </c:scaling>
        <c:delete val="0"/>
        <c:axPos val="b"/>
        <c:majorTickMark val="out"/>
        <c:minorTickMark val="none"/>
        <c:tickLblPos val="nextTo"/>
        <c:spPr>
          <a:ln>
            <a:noFill/>
          </a:ln>
        </c:spPr>
        <c:crossAx val="38421632"/>
        <c:crosses val="autoZero"/>
        <c:auto val="1"/>
        <c:lblAlgn val="ctr"/>
        <c:lblOffset val="100"/>
        <c:noMultiLvlLbl val="0"/>
      </c:catAx>
      <c:valAx>
        <c:axId val="38421632"/>
        <c:scaling>
          <c:orientation val="minMax"/>
        </c:scaling>
        <c:delete val="0"/>
        <c:axPos val="l"/>
        <c:majorGridlines>
          <c:spPr>
            <a:ln w="15875">
              <a:solidFill>
                <a:schemeClr val="bg1">
                  <a:lumMod val="95000"/>
                </a:schemeClr>
              </a:solidFill>
            </a:ln>
          </c:spPr>
        </c:majorGridlines>
        <c:numFmt formatCode="0" sourceLinked="1"/>
        <c:majorTickMark val="out"/>
        <c:minorTickMark val="none"/>
        <c:tickLblPos val="nextTo"/>
        <c:spPr>
          <a:ln>
            <a:noFill/>
          </a:ln>
        </c:spPr>
        <c:crossAx val="38415744"/>
        <c:crosses val="autoZero"/>
        <c:crossBetween val="between"/>
      </c:valAx>
      <c:spPr>
        <a:solidFill>
          <a:schemeClr val="tx2">
            <a:lumMod val="20000"/>
            <a:lumOff val="80000"/>
          </a:schemeClr>
        </a:solidFill>
        <a:ln>
          <a:noFill/>
        </a:ln>
      </c:spPr>
    </c:plotArea>
    <c:plotVisOnly val="1"/>
    <c:dispBlanksAs val="gap"/>
    <c:showDLblsOverMax val="0"/>
  </c:chart>
  <c:spPr>
    <a:solidFill>
      <a:schemeClr val="tx2">
        <a:lumMod val="20000"/>
        <a:lumOff val="80000"/>
      </a:schemeClr>
    </a:solidFill>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173719376391976"/>
          <c:y val="0.15823817292006528"/>
          <c:w val="0.47104677060133626"/>
          <c:h val="0.69004893964110936"/>
        </c:manualLayout>
      </c:layout>
      <c:pieChart>
        <c:varyColors val="1"/>
        <c:ser>
          <c:idx val="0"/>
          <c:order val="0"/>
          <c:dPt>
            <c:idx val="0"/>
            <c:bubble3D val="0"/>
            <c:explosion val="17"/>
          </c:dPt>
          <c:dPt>
            <c:idx val="11"/>
            <c:bubble3D val="0"/>
          </c:dPt>
          <c:dLbls>
            <c:spPr>
              <a:noFill/>
              <a:ln w="25400">
                <a:noFill/>
              </a:ln>
            </c:spPr>
            <c:txPr>
              <a:bodyPr/>
              <a:lstStyle/>
              <a:p>
                <a:pPr>
                  <a:defRPr sz="1200" b="0" i="0" u="none" strike="noStrike" baseline="0">
                    <a:solidFill>
                      <a:srgbClr val="000000"/>
                    </a:solidFill>
                    <a:latin typeface="Times New Roman"/>
                    <a:ea typeface="Times New Roman"/>
                    <a:cs typeface="Times New Roman"/>
                  </a:defRPr>
                </a:pPr>
                <a:endParaRPr lang="en-US"/>
              </a:p>
            </c:txPr>
            <c:dLblPos val="bestFit"/>
            <c:showLegendKey val="0"/>
            <c:showVal val="1"/>
            <c:showCatName val="1"/>
            <c:showSerName val="0"/>
            <c:showPercent val="0"/>
            <c:showBubbleSize val="0"/>
            <c:separator>
</c:separator>
            <c:showLeaderLines val="1"/>
          </c:dLbls>
          <c:cat>
            <c:strRef>
              <c:f>Data!$A$21:$A$36</c:f>
              <c:strCache>
                <c:ptCount val="16"/>
                <c:pt idx="0">
                  <c:v>China</c:v>
                </c:pt>
                <c:pt idx="1">
                  <c:v>Japan</c:v>
                </c:pt>
                <c:pt idx="2">
                  <c:v>U.K.</c:v>
                </c:pt>
                <c:pt idx="3">
                  <c:v>Oil Exporters</c:v>
                </c:pt>
                <c:pt idx="4">
                  <c:v>Brazil</c:v>
                </c:pt>
                <c:pt idx="5">
                  <c:v>Carib. Banking Ctrs.</c:v>
                </c:pt>
                <c:pt idx="6">
                  <c:v>Taiwan</c:v>
                </c:pt>
                <c:pt idx="7">
                  <c:v>Russia</c:v>
                </c:pt>
                <c:pt idx="8">
                  <c:v>Hong Kong</c:v>
                </c:pt>
                <c:pt idx="9">
                  <c:v>Switzerland</c:v>
                </c:pt>
                <c:pt idx="10">
                  <c:v>Luxembourg</c:v>
                </c:pt>
                <c:pt idx="11">
                  <c:v>Canada</c:v>
                </c:pt>
                <c:pt idx="12">
                  <c:v>Singapore</c:v>
                </c:pt>
                <c:pt idx="13">
                  <c:v>Germany</c:v>
                </c:pt>
                <c:pt idx="14">
                  <c:v>Thailand</c:v>
                </c:pt>
                <c:pt idx="15">
                  <c:v>Other</c:v>
                </c:pt>
              </c:strCache>
            </c:strRef>
          </c:cat>
          <c:val>
            <c:numRef>
              <c:f>Data!$B$21:$B$36</c:f>
              <c:numCache>
                <c:formatCode>_(* #,##0.0_);_(* \(#,##0.0\);_(* "-"??_);_(@_)</c:formatCode>
                <c:ptCount val="16"/>
                <c:pt idx="0">
                  <c:v>1160.0999999999999</c:v>
                </c:pt>
                <c:pt idx="1">
                  <c:v>882.3</c:v>
                </c:pt>
                <c:pt idx="2">
                  <c:v>272.10000000000002</c:v>
                </c:pt>
                <c:pt idx="3">
                  <c:v>211.9</c:v>
                </c:pt>
                <c:pt idx="4">
                  <c:v>186.1</c:v>
                </c:pt>
                <c:pt idx="5">
                  <c:v>168.6</c:v>
                </c:pt>
                <c:pt idx="6">
                  <c:v>155.1</c:v>
                </c:pt>
                <c:pt idx="7">
                  <c:v>151</c:v>
                </c:pt>
                <c:pt idx="8">
                  <c:v>134.19999999999999</c:v>
                </c:pt>
                <c:pt idx="9">
                  <c:v>107</c:v>
                </c:pt>
                <c:pt idx="10" formatCode="General">
                  <c:v>86.4</c:v>
                </c:pt>
                <c:pt idx="11" formatCode="General">
                  <c:v>76.8</c:v>
                </c:pt>
                <c:pt idx="12" formatCode="General">
                  <c:v>72.900000000000006</c:v>
                </c:pt>
                <c:pt idx="13" formatCode="General">
                  <c:v>60.5</c:v>
                </c:pt>
                <c:pt idx="14" formatCode="General">
                  <c:v>51.9</c:v>
                </c:pt>
                <c:pt idx="15">
                  <c:v>662.40000000000009</c:v>
                </c:pt>
              </c:numCache>
            </c:numRef>
          </c:val>
        </c:ser>
        <c:dLbls>
          <c:showLegendKey val="0"/>
          <c:showVal val="1"/>
          <c:showCatName val="0"/>
          <c:showSerName val="0"/>
          <c:showPercent val="0"/>
          <c:showBubbleSize val="0"/>
          <c:showLeaderLines val="1"/>
        </c:dLbls>
        <c:firstSliceAng val="0"/>
      </c:pieChart>
      <c:spPr>
        <a:noFill/>
        <a:ln w="25400">
          <a:noFill/>
        </a:ln>
      </c:spPr>
    </c:plotArea>
    <c:plotVisOnly val="1"/>
    <c:dispBlanksAs val="zero"/>
    <c:showDLblsOverMax val="0"/>
  </c:chart>
  <c:spPr>
    <a:noFill/>
    <a:ln w="9525">
      <a:noFill/>
    </a:ln>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Alternative</a:t>
            </a:r>
            <a:r>
              <a:rPr lang="en-US" baseline="0"/>
              <a:t> Paths for US Debt, With Macro Feedback, 2010-2050</a:t>
            </a:r>
            <a:endParaRPr lang="en-US"/>
          </a:p>
        </c:rich>
      </c:tx>
      <c:layout/>
      <c:overlay val="0"/>
    </c:title>
    <c:autoTitleDeleted val="0"/>
    <c:plotArea>
      <c:layout/>
      <c:lineChart>
        <c:grouping val="standard"/>
        <c:varyColors val="0"/>
        <c:ser>
          <c:idx val="0"/>
          <c:order val="0"/>
          <c:tx>
            <c:strRef>
              <c:f>[SimulationsforLen.xlsx]Simulations!$C$1</c:f>
              <c:strCache>
                <c:ptCount val="1"/>
                <c:pt idx="0">
                  <c:v>Current Law</c:v>
                </c:pt>
              </c:strCache>
            </c:strRef>
          </c:tx>
          <c:marker>
            <c:symbol val="none"/>
          </c:marker>
          <c:cat>
            <c:numRef>
              <c:f>[SimulationsforLen.xlsx]Simulations!$A$5:$A$45</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[SimulationsforLen.xlsx]Simulations!$D$5:$D$45</c:f>
              <c:numCache>
                <c:formatCode>General</c:formatCode>
                <c:ptCount val="41"/>
                <c:pt idx="1">
                  <c:v>68.864999999999995</c:v>
                </c:pt>
                <c:pt idx="2">
                  <c:v>73.962999999999994</c:v>
                </c:pt>
                <c:pt idx="3">
                  <c:v>76.126000000000005</c:v>
                </c:pt>
                <c:pt idx="4">
                  <c:v>76.138999999999996</c:v>
                </c:pt>
                <c:pt idx="5">
                  <c:v>75.753</c:v>
                </c:pt>
                <c:pt idx="6">
                  <c:v>75.826999999999998</c:v>
                </c:pt>
                <c:pt idx="7">
                  <c:v>76.072000000000003</c:v>
                </c:pt>
                <c:pt idx="8">
                  <c:v>76.277000000000001</c:v>
                </c:pt>
                <c:pt idx="9">
                  <c:v>76.777000000000001</c:v>
                </c:pt>
                <c:pt idx="10">
                  <c:v>77.388999999999996</c:v>
                </c:pt>
                <c:pt idx="11">
                  <c:v>78.004999999999995</c:v>
                </c:pt>
                <c:pt idx="12">
                  <c:v>78.55</c:v>
                </c:pt>
                <c:pt idx="13">
                  <c:v>79.201999999999998</c:v>
                </c:pt>
                <c:pt idx="14">
                  <c:v>79.872</c:v>
                </c:pt>
                <c:pt idx="15">
                  <c:v>80.757000000000005</c:v>
                </c:pt>
                <c:pt idx="16">
                  <c:v>81.337000000000003</c:v>
                </c:pt>
                <c:pt idx="17">
                  <c:v>81.903999999999996</c:v>
                </c:pt>
                <c:pt idx="18">
                  <c:v>82.49</c:v>
                </c:pt>
                <c:pt idx="19">
                  <c:v>83.192999999999998</c:v>
                </c:pt>
                <c:pt idx="20">
                  <c:v>83.93</c:v>
                </c:pt>
                <c:pt idx="21">
                  <c:v>84.68</c:v>
                </c:pt>
                <c:pt idx="22">
                  <c:v>85.441999999999993</c:v>
                </c:pt>
                <c:pt idx="23">
                  <c:v>86.215999999999994</c:v>
                </c:pt>
                <c:pt idx="24">
                  <c:v>86.9</c:v>
                </c:pt>
                <c:pt idx="25">
                  <c:v>87.680999999999997</c:v>
                </c:pt>
                <c:pt idx="26">
                  <c:v>88.478999999999999</c:v>
                </c:pt>
                <c:pt idx="27">
                  <c:v>89.186000000000007</c:v>
                </c:pt>
                <c:pt idx="28">
                  <c:v>89.89</c:v>
                </c:pt>
                <c:pt idx="29">
                  <c:v>90.503</c:v>
                </c:pt>
                <c:pt idx="30">
                  <c:v>91.013999999999996</c:v>
                </c:pt>
                <c:pt idx="31">
                  <c:v>91.432000000000002</c:v>
                </c:pt>
                <c:pt idx="32">
                  <c:v>91.748000000000005</c:v>
                </c:pt>
                <c:pt idx="33">
                  <c:v>91.962999999999994</c:v>
                </c:pt>
                <c:pt idx="34">
                  <c:v>92.066999999999993</c:v>
                </c:pt>
                <c:pt idx="35">
                  <c:v>92.066000000000003</c:v>
                </c:pt>
                <c:pt idx="36">
                  <c:v>91.953000000000003</c:v>
                </c:pt>
                <c:pt idx="37">
                  <c:v>91.731999999999999</c:v>
                </c:pt>
                <c:pt idx="38">
                  <c:v>91.394000000000005</c:v>
                </c:pt>
                <c:pt idx="39">
                  <c:v>91.049000000000007</c:v>
                </c:pt>
                <c:pt idx="40">
                  <c:v>90.697999999999993</c:v>
                </c:pt>
              </c:numCache>
            </c:numRef>
          </c:val>
          <c:smooth val="0"/>
        </c:ser>
        <c:ser>
          <c:idx val="1"/>
          <c:order val="1"/>
          <c:tx>
            <c:strRef>
              <c:f>[SimulationsforLen.xlsx]Simulations!$G$1</c:f>
              <c:strCache>
                <c:ptCount val="1"/>
                <c:pt idx="0">
                  <c:v>Current Policy</c:v>
                </c:pt>
              </c:strCache>
            </c:strRef>
          </c:tx>
          <c:spPr>
            <a:ln>
              <a:solidFill>
                <a:srgbClr val="7030A0"/>
              </a:solidFill>
            </a:ln>
          </c:spPr>
          <c:marker>
            <c:symbol val="none"/>
          </c:marker>
          <c:cat>
            <c:numRef>
              <c:f>[SimulationsforLen.xlsx]Simulations!$A$5:$A$45</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[SimulationsforLen.xlsx]Simulations!$H$5:$H$45</c:f>
              <c:numCache>
                <c:formatCode>General</c:formatCode>
                <c:ptCount val="41"/>
                <c:pt idx="1">
                  <c:v>68.864999999999995</c:v>
                </c:pt>
                <c:pt idx="2">
                  <c:v>74.162999999999997</c:v>
                </c:pt>
                <c:pt idx="3">
                  <c:v>78.239999999999995</c:v>
                </c:pt>
                <c:pt idx="4">
                  <c:v>80.994</c:v>
                </c:pt>
                <c:pt idx="5">
                  <c:v>83.486000000000004</c:v>
                </c:pt>
                <c:pt idx="6">
                  <c:v>86.468999999999994</c:v>
                </c:pt>
                <c:pt idx="7">
                  <c:v>89.802999999999997</c:v>
                </c:pt>
                <c:pt idx="8">
                  <c:v>93.268000000000001</c:v>
                </c:pt>
                <c:pt idx="9">
                  <c:v>97.3</c:v>
                </c:pt>
                <c:pt idx="10">
                  <c:v>101.62</c:v>
                </c:pt>
                <c:pt idx="11">
                  <c:v>106.21899999999999</c:v>
                </c:pt>
                <c:pt idx="12">
                  <c:v>111.08499999999999</c:v>
                </c:pt>
                <c:pt idx="13">
                  <c:v>116.249</c:v>
                </c:pt>
                <c:pt idx="14">
                  <c:v>121.80800000000001</c:v>
                </c:pt>
                <c:pt idx="15">
                  <c:v>127.8</c:v>
                </c:pt>
                <c:pt idx="16">
                  <c:v>133.89599999999999</c:v>
                </c:pt>
                <c:pt idx="17">
                  <c:v>140.28700000000001</c:v>
                </c:pt>
                <c:pt idx="18">
                  <c:v>147.12299999999999</c:v>
                </c:pt>
                <c:pt idx="19">
                  <c:v>154.42599999999999</c:v>
                </c:pt>
                <c:pt idx="20">
                  <c:v>162.124</c:v>
                </c:pt>
                <c:pt idx="21">
                  <c:v>170.19300000000001</c:v>
                </c:pt>
                <c:pt idx="22">
                  <c:v>178.744</c:v>
                </c:pt>
                <c:pt idx="23">
                  <c:v>187.721</c:v>
                </c:pt>
                <c:pt idx="24">
                  <c:v>197.113</c:v>
                </c:pt>
                <c:pt idx="25">
                  <c:v>206.93299999999999</c:v>
                </c:pt>
                <c:pt idx="26">
                  <c:v>217.202</c:v>
                </c:pt>
                <c:pt idx="27">
                  <c:v>227.84800000000001</c:v>
                </c:pt>
                <c:pt idx="28">
                  <c:v>238.95400000000001</c:v>
                </c:pt>
                <c:pt idx="29">
                  <c:v>250.477</c:v>
                </c:pt>
                <c:pt idx="30">
                  <c:v>262.51400000000001</c:v>
                </c:pt>
                <c:pt idx="31">
                  <c:v>275.04899999999998</c:v>
                </c:pt>
                <c:pt idx="32">
                  <c:v>288.06099999999998</c:v>
                </c:pt>
                <c:pt idx="33">
                  <c:v>301.60000000000002</c:v>
                </c:pt>
                <c:pt idx="34">
                  <c:v>315.67899999999997</c:v>
                </c:pt>
                <c:pt idx="35">
                  <c:v>330.36399999999998</c:v>
                </c:pt>
                <c:pt idx="36">
                  <c:v>345.798</c:v>
                </c:pt>
                <c:pt idx="37">
                  <c:v>362.01400000000001</c:v>
                </c:pt>
                <c:pt idx="38">
                  <c:v>379.01499999999999</c:v>
                </c:pt>
                <c:pt idx="39">
                  <c:v>397.04300000000001</c:v>
                </c:pt>
                <c:pt idx="40">
                  <c:v>416.14100000000002</c:v>
                </c:pt>
              </c:numCache>
            </c:numRef>
          </c:val>
          <c:smooth val="0"/>
        </c:ser>
        <c:ser>
          <c:idx val="2"/>
          <c:order val="2"/>
          <c:tx>
            <c:strRef>
              <c:f>[SimulationsforLen.xlsx]Simulations!$K$5</c:f>
              <c:strCache>
                <c:ptCount val="1"/>
              </c:strCache>
            </c:strRef>
          </c:tx>
          <c:spPr>
            <a:ln>
              <a:solidFill>
                <a:srgbClr val="FF0000"/>
              </a:solidFill>
            </a:ln>
          </c:spPr>
          <c:marker>
            <c:symbol val="none"/>
          </c:marker>
          <c:cat>
            <c:numRef>
              <c:f>[SimulationsforLen.xlsx]Simulations!$A$5:$A$45</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[SimulationsforLen.xlsx]Simulations!$K$5:$K$45</c:f>
              <c:numCache>
                <c:formatCode>General</c:formatCode>
                <c:ptCount val="41"/>
                <c:pt idx="1">
                  <c:v>68.864999999999995</c:v>
                </c:pt>
                <c:pt idx="2">
                  <c:v>74.162999999999997</c:v>
                </c:pt>
                <c:pt idx="3">
                  <c:v>78.239999999999995</c:v>
                </c:pt>
                <c:pt idx="4">
                  <c:v>80.994</c:v>
                </c:pt>
                <c:pt idx="5">
                  <c:v>83.486000000000004</c:v>
                </c:pt>
                <c:pt idx="6">
                  <c:v>86.468999999999994</c:v>
                </c:pt>
                <c:pt idx="7">
                  <c:v>89.802999999999997</c:v>
                </c:pt>
                <c:pt idx="8">
                  <c:v>93.268000000000001</c:v>
                </c:pt>
                <c:pt idx="9">
                  <c:v>97.3</c:v>
                </c:pt>
                <c:pt idx="10">
                  <c:v>101.62</c:v>
                </c:pt>
                <c:pt idx="11">
                  <c:v>106.917</c:v>
                </c:pt>
                <c:pt idx="12">
                  <c:v>113.07</c:v>
                </c:pt>
                <c:pt idx="13">
                  <c:v>120.03700000000001</c:v>
                </c:pt>
                <c:pt idx="14">
                  <c:v>127.881</c:v>
                </c:pt>
                <c:pt idx="15">
                  <c:v>136.637</c:v>
                </c:pt>
                <c:pt idx="16">
                  <c:v>145.97200000000001</c:v>
                </c:pt>
                <c:pt idx="17">
                  <c:v>156.08500000000001</c:v>
                </c:pt>
                <c:pt idx="18">
                  <c:v>167.13499999999999</c:v>
                </c:pt>
                <c:pt idx="19">
                  <c:v>179.19</c:v>
                </c:pt>
                <c:pt idx="20">
                  <c:v>192.23099999999999</c:v>
                </c:pt>
                <c:pt idx="21">
                  <c:v>206.274</c:v>
                </c:pt>
                <c:pt idx="22">
                  <c:v>221.506</c:v>
                </c:pt>
                <c:pt idx="23">
                  <c:v>237.97300000000001</c:v>
                </c:pt>
                <c:pt idx="24">
                  <c:v>255.77799999999999</c:v>
                </c:pt>
                <c:pt idx="25">
                  <c:v>275.07400000000001</c:v>
                </c:pt>
                <c:pt idx="26">
                  <c:v>296.06</c:v>
                </c:pt>
                <c:pt idx="27">
                  <c:v>318.89299999999997</c:v>
                </c:pt>
                <c:pt idx="28">
                  <c:v>343.928</c:v>
                </c:pt>
                <c:pt idx="29">
                  <c:v>371.52499999999998</c:v>
                </c:pt>
                <c:pt idx="30">
                  <c:v>402.28100000000001</c:v>
                </c:pt>
                <c:pt idx="31">
                  <c:v>436.96499999999997</c:v>
                </c:pt>
                <c:pt idx="32">
                  <c:v>476.59899999999999</c:v>
                </c:pt>
                <c:pt idx="33">
                  <c:v>522.89700000000005</c:v>
                </c:pt>
                <c:pt idx="34">
                  <c:v>578.56200000000001</c:v>
                </c:pt>
                <c:pt idx="35">
                  <c:v>648.51</c:v>
                </c:pt>
                <c:pt idx="36">
                  <c:v>742.553</c:v>
                </c:pt>
              </c:numCache>
            </c:numRef>
          </c:val>
          <c:smooth val="0"/>
        </c:ser>
        <c:ser>
          <c:idx val="3"/>
          <c:order val="3"/>
          <c:tx>
            <c:strRef>
              <c:f>[SimulationsforLen.xlsx]Simulations!$E$1</c:f>
              <c:strCache>
                <c:ptCount val="1"/>
                <c:pt idx="0">
                  <c:v>BPC</c:v>
                </c:pt>
              </c:strCache>
            </c:strRef>
          </c:tx>
          <c:spPr>
            <a:ln>
              <a:solidFill>
                <a:srgbClr val="00B050"/>
              </a:solidFill>
            </a:ln>
          </c:spPr>
          <c:marker>
            <c:symbol val="none"/>
          </c:marker>
          <c:val>
            <c:numRef>
              <c:f>[SimulationsforLen.xlsx]Simulations!$F$5:$F$45</c:f>
              <c:numCache>
                <c:formatCode>General</c:formatCode>
                <c:ptCount val="41"/>
                <c:pt idx="1">
                  <c:v>70.465000000000003</c:v>
                </c:pt>
                <c:pt idx="2">
                  <c:v>74.650999999999996</c:v>
                </c:pt>
                <c:pt idx="3">
                  <c:v>74.814999999999998</c:v>
                </c:pt>
                <c:pt idx="4">
                  <c:v>72.968999999999994</c:v>
                </c:pt>
                <c:pt idx="5">
                  <c:v>70.569000000000003</c:v>
                </c:pt>
                <c:pt idx="6">
                  <c:v>68.414000000000001</c:v>
                </c:pt>
                <c:pt idx="7">
                  <c:v>66.774000000000001</c:v>
                </c:pt>
                <c:pt idx="8">
                  <c:v>65.400000000000006</c:v>
                </c:pt>
                <c:pt idx="9">
                  <c:v>64.418999999999997</c:v>
                </c:pt>
                <c:pt idx="10">
                  <c:v>63.540999999999997</c:v>
                </c:pt>
                <c:pt idx="11">
                  <c:v>62.749000000000002</c:v>
                </c:pt>
                <c:pt idx="12">
                  <c:v>61.805</c:v>
                </c:pt>
                <c:pt idx="13">
                  <c:v>60.951000000000001</c:v>
                </c:pt>
                <c:pt idx="14">
                  <c:v>60.203000000000003</c:v>
                </c:pt>
                <c:pt idx="15">
                  <c:v>59.561999999999998</c:v>
                </c:pt>
                <c:pt idx="16">
                  <c:v>58.69</c:v>
                </c:pt>
                <c:pt idx="17">
                  <c:v>57.908000000000001</c:v>
                </c:pt>
                <c:pt idx="18">
                  <c:v>57.140999999999998</c:v>
                </c:pt>
                <c:pt idx="19">
                  <c:v>56.58</c:v>
                </c:pt>
                <c:pt idx="20">
                  <c:v>56.244</c:v>
                </c:pt>
                <c:pt idx="21">
                  <c:v>56.024999999999999</c:v>
                </c:pt>
                <c:pt idx="22">
                  <c:v>55.816000000000003</c:v>
                </c:pt>
                <c:pt idx="23">
                  <c:v>55.710999999999999</c:v>
                </c:pt>
                <c:pt idx="24">
                  <c:v>55.713999999999999</c:v>
                </c:pt>
                <c:pt idx="25">
                  <c:v>55.723999999999997</c:v>
                </c:pt>
                <c:pt idx="26">
                  <c:v>55.835000000000001</c:v>
                </c:pt>
                <c:pt idx="27">
                  <c:v>55.954999999999998</c:v>
                </c:pt>
                <c:pt idx="28">
                  <c:v>56.177</c:v>
                </c:pt>
                <c:pt idx="29">
                  <c:v>56.509</c:v>
                </c:pt>
                <c:pt idx="30">
                  <c:v>56.654000000000003</c:v>
                </c:pt>
                <c:pt idx="31">
                  <c:v>56.898000000000003</c:v>
                </c:pt>
                <c:pt idx="32">
                  <c:v>57.255000000000003</c:v>
                </c:pt>
                <c:pt idx="33">
                  <c:v>57.627000000000002</c:v>
                </c:pt>
                <c:pt idx="34">
                  <c:v>57.899000000000001</c:v>
                </c:pt>
                <c:pt idx="35">
                  <c:v>58.27</c:v>
                </c:pt>
                <c:pt idx="36">
                  <c:v>58.747999999999998</c:v>
                </c:pt>
                <c:pt idx="37">
                  <c:v>59.337000000000003</c:v>
                </c:pt>
                <c:pt idx="38">
                  <c:v>59.832000000000001</c:v>
                </c:pt>
                <c:pt idx="39">
                  <c:v>60.328000000000003</c:v>
                </c:pt>
                <c:pt idx="40">
                  <c:v>60.923000000000002</c:v>
                </c:pt>
              </c:numCache>
            </c:numRef>
          </c:val>
          <c:smooth val="0"/>
        </c:ser>
        <c:dLbls>
          <c:showLegendKey val="0"/>
          <c:showVal val="0"/>
          <c:showCatName val="0"/>
          <c:showSerName val="0"/>
          <c:showPercent val="0"/>
          <c:showBubbleSize val="0"/>
        </c:dLbls>
        <c:marker val="1"/>
        <c:smooth val="0"/>
        <c:axId val="38138624"/>
        <c:axId val="38140160"/>
      </c:lineChart>
      <c:catAx>
        <c:axId val="38138624"/>
        <c:scaling>
          <c:orientation val="minMax"/>
        </c:scaling>
        <c:delete val="0"/>
        <c:axPos val="b"/>
        <c:numFmt formatCode="General" sourceLinked="1"/>
        <c:majorTickMark val="out"/>
        <c:minorTickMark val="none"/>
        <c:tickLblPos val="nextTo"/>
        <c:spPr>
          <a:ln>
            <a:solidFill>
              <a:schemeClr val="bg1">
                <a:lumMod val="85000"/>
              </a:schemeClr>
            </a:solidFill>
          </a:ln>
        </c:spPr>
        <c:crossAx val="38140160"/>
        <c:crosses val="autoZero"/>
        <c:auto val="1"/>
        <c:lblAlgn val="ctr"/>
        <c:lblOffset val="100"/>
        <c:tickLblSkip val="5"/>
        <c:tickMarkSkip val="5"/>
        <c:noMultiLvlLbl val="0"/>
      </c:catAx>
      <c:valAx>
        <c:axId val="38140160"/>
        <c:scaling>
          <c:orientation val="minMax"/>
          <c:max val="200"/>
        </c:scaling>
        <c:delete val="0"/>
        <c:axPos val="l"/>
        <c:majorGridlines>
          <c:spPr>
            <a:ln>
              <a:solidFill>
                <a:schemeClr val="bg1">
                  <a:lumMod val="85000"/>
                </a:schemeClr>
              </a:solidFill>
            </a:ln>
          </c:spPr>
        </c:majorGridlines>
        <c:title>
          <c:tx>
            <c:rich>
              <a:bodyPr rot="-5400000" vert="horz"/>
              <a:lstStyle/>
              <a:p>
                <a:pPr>
                  <a:defRPr/>
                </a:pPr>
                <a:r>
                  <a:rPr lang="en-US"/>
                  <a:t>Percent of GDP</a:t>
                </a:r>
              </a:p>
            </c:rich>
          </c:tx>
          <c:layout/>
          <c:overlay val="0"/>
        </c:title>
        <c:numFmt formatCode="General" sourceLinked="1"/>
        <c:majorTickMark val="out"/>
        <c:minorTickMark val="none"/>
        <c:tickLblPos val="nextTo"/>
        <c:spPr>
          <a:ln>
            <a:noFill/>
          </a:ln>
        </c:spPr>
        <c:crossAx val="38138624"/>
        <c:crosses val="autoZero"/>
        <c:crossBetween val="between"/>
      </c:valAx>
      <c:spPr>
        <a:solidFill>
          <a:schemeClr val="accent1">
            <a:lumMod val="40000"/>
            <a:lumOff val="60000"/>
          </a:schemeClr>
        </a:solidFill>
      </c:spPr>
    </c:plotArea>
    <c:plotVisOnly val="1"/>
    <c:dispBlanksAs val="gap"/>
    <c:showDLblsOverMax val="0"/>
  </c:chart>
  <c:spPr>
    <a:solidFill>
      <a:schemeClr val="accent1">
        <a:lumMod val="40000"/>
        <a:lumOff val="60000"/>
      </a:schemeClr>
    </a:solidFill>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0.4129</cdr:x>
      <cdr:y>0.67882</cdr:y>
    </cdr:from>
    <cdr:to>
      <cdr:x>0.85279</cdr:x>
      <cdr:y>0.80389</cdr:y>
    </cdr:to>
    <cdr:sp macro="" textlink="">
      <cdr:nvSpPr>
        <cdr:cNvPr id="2" name="TextBox 12"/>
        <cdr:cNvSpPr txBox="1">
          <a:spLocks xmlns:a="http://schemas.openxmlformats.org/drawingml/2006/main" noChangeArrowheads="1"/>
        </cdr:cNvSpPr>
      </cdr:nvSpPr>
      <cdr:spPr bwMode="auto">
        <a:xfrm xmlns:a="http://schemas.openxmlformats.org/drawingml/2006/main">
          <a:off x="3116002" y="3479800"/>
          <a:ext cx="3284797" cy="646113"/>
        </a:xfrm>
        <a:prstGeom xmlns:a="http://schemas.openxmlformats.org/drawingml/2006/main" prst="rect">
          <a:avLst/>
        </a:prstGeom>
        <a:solidFill xmlns:a="http://schemas.openxmlformats.org/drawingml/2006/main">
          <a:srgbClr val="FFFFFF"/>
        </a:solidFill>
        <a:ln xmlns:a="http://schemas.openxmlformats.org/drawingml/2006/main" w="38100">
          <a:solidFill>
            <a:srgbClr val="FF0000"/>
          </a:solidFill>
          <a:round/>
          <a:headEnd/>
          <a:tailEnd/>
        </a:ln>
      </cdr:spPr>
      <cdr:txBody>
        <a:bodyPr xmlns:a="http://schemas.openxmlformats.org/drawingml/2006/main" wrap="square">
          <a:no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entury Schoolbook"/>
            </a:defRPr>
          </a:lvl1pPr>
          <a:lvl2pPr marL="457200" algn="l" defTabSz="914400" rtl="0" eaLnBrk="1" latinLnBrk="0" hangingPunct="1">
            <a:defRPr sz="1800" kern="1200">
              <a:solidFill>
                <a:sysClr val="windowText" lastClr="000000"/>
              </a:solidFill>
              <a:latin typeface="Century Schoolbook"/>
            </a:defRPr>
          </a:lvl2pPr>
          <a:lvl3pPr marL="914400" algn="l" defTabSz="914400" rtl="0" eaLnBrk="1" latinLnBrk="0" hangingPunct="1">
            <a:defRPr sz="1800" kern="1200">
              <a:solidFill>
                <a:sysClr val="windowText" lastClr="000000"/>
              </a:solidFill>
              <a:latin typeface="Century Schoolbook"/>
            </a:defRPr>
          </a:lvl3pPr>
          <a:lvl4pPr marL="1371600" algn="l" defTabSz="914400" rtl="0" eaLnBrk="1" latinLnBrk="0" hangingPunct="1">
            <a:defRPr sz="1800" kern="1200">
              <a:solidFill>
                <a:sysClr val="windowText" lastClr="000000"/>
              </a:solidFill>
              <a:latin typeface="Century Schoolbook"/>
            </a:defRPr>
          </a:lvl4pPr>
          <a:lvl5pPr marL="1828800" algn="l" defTabSz="914400" rtl="0" eaLnBrk="1" latinLnBrk="0" hangingPunct="1">
            <a:defRPr sz="1800" kern="1200">
              <a:solidFill>
                <a:sysClr val="windowText" lastClr="000000"/>
              </a:solidFill>
              <a:latin typeface="Century Schoolbook"/>
            </a:defRPr>
          </a:lvl5pPr>
          <a:lvl6pPr marL="2286000" algn="l" defTabSz="914400" rtl="0" eaLnBrk="1" latinLnBrk="0" hangingPunct="1">
            <a:defRPr sz="1800" kern="1200">
              <a:solidFill>
                <a:sysClr val="windowText" lastClr="000000"/>
              </a:solidFill>
              <a:latin typeface="Century Schoolbook"/>
            </a:defRPr>
          </a:lvl6pPr>
          <a:lvl7pPr marL="2743200" algn="l" defTabSz="914400" rtl="0" eaLnBrk="1" latinLnBrk="0" hangingPunct="1">
            <a:defRPr sz="1800" kern="1200">
              <a:solidFill>
                <a:sysClr val="windowText" lastClr="000000"/>
              </a:solidFill>
              <a:latin typeface="Century Schoolbook"/>
            </a:defRPr>
          </a:lvl7pPr>
          <a:lvl8pPr marL="3200400" algn="l" defTabSz="914400" rtl="0" eaLnBrk="1" latinLnBrk="0" hangingPunct="1">
            <a:defRPr sz="1800" kern="1200">
              <a:solidFill>
                <a:sysClr val="windowText" lastClr="000000"/>
              </a:solidFill>
              <a:latin typeface="Century Schoolbook"/>
            </a:defRPr>
          </a:lvl8pPr>
          <a:lvl9pPr marL="3657600" algn="l" defTabSz="914400" rtl="0" eaLnBrk="1" latinLnBrk="0" hangingPunct="1">
            <a:defRPr sz="1800" kern="1200">
              <a:solidFill>
                <a:sysClr val="windowText" lastClr="000000"/>
              </a:solidFill>
              <a:latin typeface="Century Schoolbook"/>
            </a:defRPr>
          </a:lvl9pPr>
        </a:lstStyle>
        <a:p xmlns:a="http://schemas.openxmlformats.org/drawingml/2006/main">
          <a:pPr algn="ctr"/>
          <a:r>
            <a:rPr lang="en-US" sz="1600" dirty="0" smtClean="0"/>
            <a:t>2012-21 cumulative </a:t>
          </a:r>
          <a:r>
            <a:rPr lang="en-US" sz="1600" dirty="0"/>
            <a:t>deficit </a:t>
          </a:r>
        </a:p>
        <a:p xmlns:a="http://schemas.openxmlformats.org/drawingml/2006/main">
          <a:pPr algn="ctr"/>
          <a:r>
            <a:rPr lang="en-US" sz="2000" b="1" dirty="0">
              <a:solidFill>
                <a:srgbClr val="FF0000"/>
              </a:solidFill>
            </a:rPr>
            <a:t>$</a:t>
          </a:r>
          <a:r>
            <a:rPr lang="en-US" sz="2000" b="1" dirty="0" smtClean="0">
              <a:solidFill>
                <a:srgbClr val="FF0000"/>
              </a:solidFill>
            </a:rPr>
            <a:t>9.4 </a:t>
          </a:r>
          <a:r>
            <a:rPr lang="en-US" sz="2000" b="1" dirty="0">
              <a:solidFill>
                <a:srgbClr val="FF0000"/>
              </a:solidFill>
            </a:rPr>
            <a:t>trillion</a:t>
          </a:r>
        </a:p>
      </cdr:txBody>
    </cdr:sp>
  </cdr:relSizeAnchor>
  <cdr:relSizeAnchor xmlns:cdr="http://schemas.openxmlformats.org/drawingml/2006/chartDrawing">
    <cdr:from>
      <cdr:x>0.02349</cdr:x>
      <cdr:y>0.94214</cdr:y>
    </cdr:from>
    <cdr:to>
      <cdr:x>0.99344</cdr:x>
      <cdr:y>1</cdr:y>
    </cdr:to>
    <cdr:sp macro="" textlink="">
      <cdr:nvSpPr>
        <cdr:cNvPr id="5" name="TextBox 4"/>
        <cdr:cNvSpPr txBox="1"/>
      </cdr:nvSpPr>
      <cdr:spPr>
        <a:xfrm xmlns:a="http://schemas.openxmlformats.org/drawingml/2006/main">
          <a:off x="201189" y="5484813"/>
          <a:ext cx="8307505" cy="3368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US" sz="1100">
              <a:latin typeface="+mn-lt"/>
              <a:ea typeface="+mn-ea"/>
              <a:cs typeface="+mn-cs"/>
            </a:rPr>
            <a:t>Source</a:t>
          </a:r>
          <a:r>
            <a:rPr lang="en-US" sz="1100" b="0">
              <a:latin typeface="+mn-lt"/>
              <a:ea typeface="+mn-ea"/>
              <a:cs typeface="+mn-cs"/>
            </a:rPr>
            <a:t>:  Office of</a:t>
          </a:r>
          <a:r>
            <a:rPr lang="en-US" sz="1100" b="0" baseline="0">
              <a:latin typeface="+mn-lt"/>
              <a:ea typeface="+mn-ea"/>
              <a:cs typeface="+mn-cs"/>
            </a:rPr>
            <a:t> Management and Budget, </a:t>
          </a:r>
          <a:r>
            <a:rPr lang="en-US" sz="1100" b="0" i="1" baseline="0">
              <a:latin typeface="+mn-lt"/>
              <a:ea typeface="+mn-ea"/>
              <a:cs typeface="+mn-cs"/>
            </a:rPr>
            <a:t>Budget of the United States, Fiscal Year 2012</a:t>
          </a:r>
          <a:endParaRPr lang="en-US" b="0" i="1"/>
        </a:p>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endParaRPr lang="en-US" sz="1100">
            <a:latin typeface="+mn-lt"/>
            <a:ea typeface="+mn-ea"/>
            <a:cs typeface="+mn-cs"/>
          </a:endParaRPr>
        </a:p>
        <a:p xmlns:a="http://schemas.openxmlformats.org/drawingml/2006/main">
          <a:endParaRPr lang="en-US" sz="1100"/>
        </a:p>
      </cdr:txBody>
    </cdr:sp>
  </cdr:relSizeAnchor>
</c:userShapes>
</file>

<file path=ppt/drawings/drawing10.xml><?xml version="1.0" encoding="utf-8"?>
<c:userShapes xmlns:c="http://schemas.openxmlformats.org/drawingml/2006/chart">
  <cdr:relSizeAnchor xmlns:cdr="http://schemas.openxmlformats.org/drawingml/2006/chartDrawing">
    <cdr:from>
      <cdr:x>0.82398</cdr:x>
      <cdr:y>0.85208</cdr:y>
    </cdr:from>
    <cdr:to>
      <cdr:x>0.98122</cdr:x>
      <cdr:y>0.90052</cdr:y>
    </cdr:to>
    <cdr:sp macro="" textlink="">
      <cdr:nvSpPr>
        <cdr:cNvPr id="2" name="TextBox 1"/>
        <cdr:cNvSpPr txBox="1"/>
      </cdr:nvSpPr>
      <cdr:spPr>
        <a:xfrm xmlns:a="http://schemas.openxmlformats.org/drawingml/2006/main">
          <a:off x="7144075" y="5362169"/>
          <a:ext cx="1363296"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smtClean="0">
              <a:solidFill>
                <a:schemeClr val="accent4">
                  <a:lumMod val="75000"/>
                </a:schemeClr>
              </a:solidFill>
            </a:rPr>
            <a:t>Interest Only</a:t>
          </a:r>
          <a:endParaRPr lang="en-US" sz="1100" b="1" dirty="0">
            <a:solidFill>
              <a:schemeClr val="accent4">
                <a:lumMod val="75000"/>
              </a:schemeClr>
            </a:solidFill>
          </a:endParaRPr>
        </a:p>
      </cdr:txBody>
    </cdr:sp>
  </cdr:relSizeAnchor>
  <cdr:relSizeAnchor xmlns:cdr="http://schemas.openxmlformats.org/drawingml/2006/chartDrawing">
    <cdr:from>
      <cdr:x>0.10798</cdr:x>
      <cdr:y>0.83053</cdr:y>
    </cdr:from>
    <cdr:to>
      <cdr:x>0.33052</cdr:x>
      <cdr:y>0.87581</cdr:y>
    </cdr:to>
    <cdr:sp macro="" textlink="">
      <cdr:nvSpPr>
        <cdr:cNvPr id="3" name="TextBox 2"/>
        <cdr:cNvSpPr txBox="1"/>
      </cdr:nvSpPr>
      <cdr:spPr>
        <a:xfrm xmlns:a="http://schemas.openxmlformats.org/drawingml/2006/main">
          <a:off x="936218" y="5226538"/>
          <a:ext cx="1929423" cy="2849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Historical</a:t>
          </a:r>
          <a:r>
            <a:rPr lang="en-US" sz="1100" baseline="0"/>
            <a:t> Tax Revenue</a:t>
          </a:r>
          <a:endParaRPr lang="en-US" sz="1100"/>
        </a:p>
      </cdr:txBody>
    </cdr:sp>
  </cdr:relSizeAnchor>
</c:userShapes>
</file>

<file path=ppt/drawings/drawing11.xml><?xml version="1.0" encoding="utf-8"?>
<c:userShapes xmlns:c="http://schemas.openxmlformats.org/drawingml/2006/chart">
  <cdr:relSizeAnchor xmlns:cdr="http://schemas.openxmlformats.org/drawingml/2006/chartDrawing">
    <cdr:from>
      <cdr:x>0.55769</cdr:x>
      <cdr:y>0.09459</cdr:y>
    </cdr:from>
    <cdr:to>
      <cdr:x>0.55769</cdr:x>
      <cdr:y>0.94595</cdr:y>
    </cdr:to>
    <cdr:cxnSp macro="">
      <cdr:nvCxnSpPr>
        <cdr:cNvPr id="6" name="Straight Connector 5"/>
        <cdr:cNvCxnSpPr/>
      </cdr:nvCxnSpPr>
      <cdr:spPr>
        <a:xfrm xmlns:a="http://schemas.openxmlformats.org/drawingml/2006/main" flipV="1">
          <a:off x="4419600" y="533400"/>
          <a:ext cx="0" cy="4800599"/>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0.70323</cdr:x>
      <cdr:y>0.57647</cdr:y>
    </cdr:from>
    <cdr:to>
      <cdr:x>0.91029</cdr:x>
      <cdr:y>0.7001</cdr:y>
    </cdr:to>
    <cdr:sp macro="" textlink="">
      <cdr:nvSpPr>
        <cdr:cNvPr id="2" name="TextBox 1"/>
        <cdr:cNvSpPr txBox="1"/>
      </cdr:nvSpPr>
      <cdr:spPr>
        <a:xfrm xmlns:a="http://schemas.openxmlformats.org/drawingml/2006/main">
          <a:off x="4917063" y="3011718"/>
          <a:ext cx="1447787" cy="6458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dirty="0">
              <a:solidFill>
                <a:schemeClr val="accent4"/>
              </a:solidFill>
            </a:rPr>
            <a:t>Unemployment Rate</a:t>
          </a:r>
        </a:p>
        <a:p xmlns:a="http://schemas.openxmlformats.org/drawingml/2006/main">
          <a:pPr algn="ctr"/>
          <a:r>
            <a:rPr lang="en-US" sz="1200" dirty="0">
              <a:solidFill>
                <a:schemeClr val="accent4"/>
              </a:solidFill>
            </a:rPr>
            <a:t>(right</a:t>
          </a:r>
          <a:r>
            <a:rPr lang="en-US" sz="1200" baseline="0" dirty="0">
              <a:solidFill>
                <a:schemeClr val="accent4"/>
              </a:solidFill>
            </a:rPr>
            <a:t> scale)</a:t>
          </a:r>
          <a:endParaRPr lang="en-US" sz="1200" dirty="0">
            <a:solidFill>
              <a:schemeClr val="accent4"/>
            </a:solidFill>
          </a:endParaRPr>
        </a:p>
      </cdr:txBody>
    </cdr:sp>
  </cdr:relSizeAnchor>
  <cdr:relSizeAnchor xmlns:cdr="http://schemas.openxmlformats.org/drawingml/2006/chartDrawing">
    <cdr:from>
      <cdr:x>0.56259</cdr:x>
      <cdr:y>0.08235</cdr:y>
    </cdr:from>
    <cdr:to>
      <cdr:x>0.65425</cdr:x>
      <cdr:y>0.12493</cdr:y>
    </cdr:to>
    <cdr:sp macro="" textlink="">
      <cdr:nvSpPr>
        <cdr:cNvPr id="10" name="TextBox 9"/>
        <cdr:cNvSpPr txBox="1"/>
      </cdr:nvSpPr>
      <cdr:spPr>
        <a:xfrm xmlns:a="http://schemas.openxmlformats.org/drawingml/2006/main">
          <a:off x="4458413" y="464355"/>
          <a:ext cx="726387" cy="2401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t>2011Q4</a:t>
          </a:r>
        </a:p>
      </cdr:txBody>
    </cdr:sp>
  </cdr:relSizeAnchor>
  <cdr:relSizeAnchor xmlns:cdr="http://schemas.openxmlformats.org/drawingml/2006/chartDrawing">
    <cdr:from>
      <cdr:x>0.3692</cdr:x>
      <cdr:y>0.61176</cdr:y>
    </cdr:from>
    <cdr:to>
      <cdr:x>0.5231</cdr:x>
      <cdr:y>0.69412</cdr:y>
    </cdr:to>
    <cdr:sp macro="" textlink="">
      <cdr:nvSpPr>
        <cdr:cNvPr id="7" name="TextBox 1"/>
        <cdr:cNvSpPr txBox="1"/>
      </cdr:nvSpPr>
      <cdr:spPr>
        <a:xfrm xmlns:a="http://schemas.openxmlformats.org/drawingml/2006/main">
          <a:off x="2581488" y="3196089"/>
          <a:ext cx="1076112" cy="4302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smtClean="0">
              <a:solidFill>
                <a:schemeClr val="accent1"/>
              </a:solidFill>
            </a:rPr>
            <a:t>Real GDP</a:t>
          </a:r>
          <a:endParaRPr lang="en-US" sz="1200" dirty="0">
            <a:solidFill>
              <a:schemeClr val="accent1"/>
            </a:solidFill>
          </a:endParaRPr>
        </a:p>
        <a:p xmlns:a="http://schemas.openxmlformats.org/drawingml/2006/main">
          <a:pPr algn="ctr"/>
          <a:r>
            <a:rPr lang="en-US" sz="1200" dirty="0" smtClean="0">
              <a:solidFill>
                <a:schemeClr val="accent1"/>
              </a:solidFill>
            </a:rPr>
            <a:t>(left</a:t>
          </a:r>
          <a:r>
            <a:rPr lang="en-US" sz="1200" baseline="0" dirty="0" smtClean="0">
              <a:solidFill>
                <a:schemeClr val="accent1"/>
              </a:solidFill>
            </a:rPr>
            <a:t> </a:t>
          </a:r>
          <a:r>
            <a:rPr lang="en-US" sz="1200" baseline="0" dirty="0">
              <a:solidFill>
                <a:schemeClr val="accent1"/>
              </a:solidFill>
            </a:rPr>
            <a:t>scale)</a:t>
          </a:r>
          <a:endParaRPr lang="en-US" sz="1200" dirty="0">
            <a:solidFill>
              <a:schemeClr val="accent1"/>
            </a:solidFill>
          </a:endParaRPr>
        </a:p>
      </cdr:txBody>
    </cdr:sp>
  </cdr:relSizeAnchor>
  <cdr:relSizeAnchor xmlns:cdr="http://schemas.openxmlformats.org/drawingml/2006/chartDrawing">
    <cdr:from>
      <cdr:x>0.60577</cdr:x>
      <cdr:y>0.22973</cdr:y>
    </cdr:from>
    <cdr:to>
      <cdr:x>0.74038</cdr:x>
      <cdr:y>0.31081</cdr:y>
    </cdr:to>
    <cdr:sp macro="" textlink="">
      <cdr:nvSpPr>
        <cdr:cNvPr id="4" name="TextBox 3"/>
        <cdr:cNvSpPr txBox="1"/>
      </cdr:nvSpPr>
      <cdr:spPr>
        <a:xfrm xmlns:a="http://schemas.openxmlformats.org/drawingml/2006/main">
          <a:off x="4800600" y="1295400"/>
          <a:ext cx="1066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Potential GDP</a:t>
          </a:r>
        </a:p>
        <a:p xmlns:a="http://schemas.openxmlformats.org/drawingml/2006/main">
          <a:r>
            <a:rPr lang="en-US" dirty="0" smtClean="0"/>
            <a:t>(dashed line)</a:t>
          </a:r>
          <a:endParaRPr lang="en-US" sz="1100" dirty="0"/>
        </a:p>
      </cdr:txBody>
    </cdr:sp>
  </cdr:relSizeAnchor>
</c:userShapes>
</file>

<file path=ppt/drawings/drawing12.xml><?xml version="1.0" encoding="utf-8"?>
<c:userShapes xmlns:c="http://schemas.openxmlformats.org/drawingml/2006/chart">
  <cdr:relSizeAnchor xmlns:cdr="http://schemas.openxmlformats.org/drawingml/2006/chartDrawing">
    <cdr:from>
      <cdr:x>0.53079</cdr:x>
      <cdr:y>0.08333</cdr:y>
    </cdr:from>
    <cdr:to>
      <cdr:x>0.53079</cdr:x>
      <cdr:y>0.94048</cdr:y>
    </cdr:to>
    <cdr:cxnSp macro="">
      <cdr:nvCxnSpPr>
        <cdr:cNvPr id="6" name="Straight Connector 5"/>
        <cdr:cNvCxnSpPr/>
      </cdr:nvCxnSpPr>
      <cdr:spPr>
        <a:xfrm xmlns:a="http://schemas.openxmlformats.org/drawingml/2006/main" flipV="1">
          <a:off x="4572001" y="533400"/>
          <a:ext cx="0" cy="5486400"/>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0.53079</cdr:x>
      <cdr:y>0.08333</cdr:y>
    </cdr:from>
    <cdr:to>
      <cdr:x>0.65569</cdr:x>
      <cdr:y>0.14775</cdr:y>
    </cdr:to>
    <cdr:sp macro="" textlink="">
      <cdr:nvSpPr>
        <cdr:cNvPr id="10" name="TextBox 9"/>
        <cdr:cNvSpPr txBox="1"/>
      </cdr:nvSpPr>
      <cdr:spPr>
        <a:xfrm xmlns:a="http://schemas.openxmlformats.org/drawingml/2006/main">
          <a:off x="4572001" y="533400"/>
          <a:ext cx="1075845" cy="4123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t>2011Q4</a:t>
          </a:r>
        </a:p>
      </cdr:txBody>
    </cdr:sp>
  </cdr:relSizeAnchor>
  <cdr:relSizeAnchor xmlns:cdr="http://schemas.openxmlformats.org/drawingml/2006/chartDrawing">
    <cdr:from>
      <cdr:x>0.76964</cdr:x>
      <cdr:y>0.34524</cdr:y>
    </cdr:from>
    <cdr:to>
      <cdr:x>0.90388</cdr:x>
      <cdr:y>0.44981</cdr:y>
    </cdr:to>
    <cdr:sp macro="" textlink="">
      <cdr:nvSpPr>
        <cdr:cNvPr id="3" name="TextBox 2"/>
        <cdr:cNvSpPr txBox="1"/>
      </cdr:nvSpPr>
      <cdr:spPr>
        <a:xfrm xmlns:a="http://schemas.openxmlformats.org/drawingml/2006/main">
          <a:off x="6629401" y="2209800"/>
          <a:ext cx="1156296" cy="6693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solidFill>
                <a:srgbClr val="C00000"/>
              </a:solidFill>
            </a:rPr>
            <a:t>Current Policy with Spending Cuts</a:t>
          </a:r>
        </a:p>
      </cdr:txBody>
    </cdr:sp>
  </cdr:relSizeAnchor>
  <cdr:relSizeAnchor xmlns:cdr="http://schemas.openxmlformats.org/drawingml/2006/chartDrawing">
    <cdr:from>
      <cdr:x>0.41578</cdr:x>
      <cdr:y>0.22619</cdr:y>
    </cdr:from>
    <cdr:to>
      <cdr:x>0.55003</cdr:x>
      <cdr:y>0.32132</cdr:y>
    </cdr:to>
    <cdr:sp macro="" textlink="">
      <cdr:nvSpPr>
        <cdr:cNvPr id="7" name="TextBox 1"/>
        <cdr:cNvSpPr txBox="1"/>
      </cdr:nvSpPr>
      <cdr:spPr>
        <a:xfrm xmlns:a="http://schemas.openxmlformats.org/drawingml/2006/main">
          <a:off x="3581401" y="1447800"/>
          <a:ext cx="1156382" cy="6089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solidFill>
                <a:schemeClr val="accent3"/>
              </a:solidFill>
            </a:rPr>
            <a:t>Stimulus with BPC reform</a:t>
          </a:r>
        </a:p>
      </cdr:txBody>
    </cdr:sp>
  </cdr:relSizeAnchor>
</c:userShapes>
</file>

<file path=ppt/drawings/drawing13.xml><?xml version="1.0" encoding="utf-8"?>
<c:userShapes xmlns:c="http://schemas.openxmlformats.org/drawingml/2006/chart">
  <cdr:relSizeAnchor xmlns:cdr="http://schemas.openxmlformats.org/drawingml/2006/chartDrawing">
    <cdr:from>
      <cdr:x>0.73894</cdr:x>
      <cdr:y>0.14349</cdr:y>
    </cdr:from>
    <cdr:to>
      <cdr:x>0.92297</cdr:x>
      <cdr:y>0.22581</cdr:y>
    </cdr:to>
    <cdr:sp macro="" textlink="">
      <cdr:nvSpPr>
        <cdr:cNvPr id="2" name="TextBox 1"/>
        <cdr:cNvSpPr txBox="1"/>
      </cdr:nvSpPr>
      <cdr:spPr>
        <a:xfrm xmlns:a="http://schemas.openxmlformats.org/drawingml/2006/main">
          <a:off x="4933951" y="614363"/>
          <a:ext cx="1228725" cy="3524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solidFill>
                <a:schemeClr val="accent4"/>
              </a:solidFill>
            </a:rPr>
            <a:t>Current</a:t>
          </a:r>
          <a:r>
            <a:rPr lang="en-US" sz="1200" baseline="0" dirty="0" smtClean="0">
              <a:solidFill>
                <a:schemeClr val="accent4"/>
              </a:solidFill>
            </a:rPr>
            <a:t> </a:t>
          </a:r>
          <a:r>
            <a:rPr lang="en-US" sz="1200" baseline="0" dirty="0">
              <a:solidFill>
                <a:schemeClr val="accent4"/>
              </a:solidFill>
            </a:rPr>
            <a:t>Policy</a:t>
          </a:r>
          <a:endParaRPr lang="en-US" sz="1200" dirty="0">
            <a:solidFill>
              <a:schemeClr val="accent4"/>
            </a:solidFill>
          </a:endParaRPr>
        </a:p>
      </cdr:txBody>
    </cdr:sp>
  </cdr:relSizeAnchor>
  <cdr:relSizeAnchor xmlns:cdr="http://schemas.openxmlformats.org/drawingml/2006/chartDrawing">
    <cdr:from>
      <cdr:x>0.22124</cdr:x>
      <cdr:y>0.53571</cdr:y>
    </cdr:from>
    <cdr:to>
      <cdr:x>0.42381</cdr:x>
      <cdr:y>0.63095</cdr:y>
    </cdr:to>
    <cdr:sp macro="" textlink="">
      <cdr:nvSpPr>
        <cdr:cNvPr id="3" name="TextBox 2"/>
        <cdr:cNvSpPr txBox="1"/>
      </cdr:nvSpPr>
      <cdr:spPr>
        <a:xfrm xmlns:a="http://schemas.openxmlformats.org/drawingml/2006/main">
          <a:off x="1905000" y="3429000"/>
          <a:ext cx="1744249"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solidFill>
                <a:srgbClr val="C00000"/>
              </a:solidFill>
            </a:rPr>
            <a:t>Current Policy with Spending Cuts</a:t>
          </a:r>
        </a:p>
      </cdr:txBody>
    </cdr:sp>
  </cdr:relSizeAnchor>
  <cdr:relSizeAnchor xmlns:cdr="http://schemas.openxmlformats.org/drawingml/2006/chartDrawing">
    <cdr:from>
      <cdr:x>0.48673</cdr:x>
      <cdr:y>0.45238</cdr:y>
    </cdr:from>
    <cdr:to>
      <cdr:x>0.62928</cdr:x>
      <cdr:y>0.55916</cdr:y>
    </cdr:to>
    <cdr:sp macro="" textlink="">
      <cdr:nvSpPr>
        <cdr:cNvPr id="4" name="TextBox 1"/>
        <cdr:cNvSpPr txBox="1"/>
      </cdr:nvSpPr>
      <cdr:spPr>
        <a:xfrm xmlns:a="http://schemas.openxmlformats.org/drawingml/2006/main">
          <a:off x="4191000" y="2895600"/>
          <a:ext cx="1227499" cy="6834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solidFill>
                <a:schemeClr val="accent3"/>
              </a:solidFill>
            </a:rPr>
            <a:t>Stimulus with</a:t>
          </a:r>
          <a:r>
            <a:rPr lang="en-US" sz="1200" baseline="0" dirty="0">
              <a:solidFill>
                <a:schemeClr val="accent3"/>
              </a:solidFill>
            </a:rPr>
            <a:t> BPC reform</a:t>
          </a:r>
          <a:endParaRPr lang="en-US" sz="1200" dirty="0">
            <a:solidFill>
              <a:schemeClr val="accent3"/>
            </a:solidFill>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0.03298</cdr:x>
      <cdr:y>0.94238</cdr:y>
    </cdr:from>
    <cdr:to>
      <cdr:x>0.9657</cdr:x>
      <cdr:y>0.98974</cdr:y>
    </cdr:to>
    <cdr:sp macro="" textlink="">
      <cdr:nvSpPr>
        <cdr:cNvPr id="2" name="TextBox 1"/>
        <cdr:cNvSpPr txBox="1"/>
      </cdr:nvSpPr>
      <cdr:spPr>
        <a:xfrm xmlns:a="http://schemas.openxmlformats.org/drawingml/2006/main">
          <a:off x="273706" y="6317155"/>
          <a:ext cx="7740431" cy="317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Source:</a:t>
          </a:r>
          <a:r>
            <a:rPr lang="en-US" sz="1000" baseline="0"/>
            <a:t>  Office of Management and Budget, Historical Tables (FY2012 Budget),  Table  8.4.</a:t>
          </a:r>
          <a:endParaRPr lang="en-US" sz="1000"/>
        </a:p>
      </cdr:txBody>
    </cdr:sp>
  </cdr:relSizeAnchor>
</c:userShapes>
</file>

<file path=ppt/drawings/drawing15.xml><?xml version="1.0" encoding="utf-8"?>
<c:userShapes xmlns:c="http://schemas.openxmlformats.org/drawingml/2006/chart">
  <cdr:relSizeAnchor xmlns:cdr="http://schemas.openxmlformats.org/drawingml/2006/chartDrawing">
    <cdr:from>
      <cdr:x>0.28594</cdr:x>
      <cdr:y>0.86189</cdr:y>
    </cdr:from>
    <cdr:to>
      <cdr:x>0.64966</cdr:x>
      <cdr:y>0.91493</cdr:y>
    </cdr:to>
    <cdr:sp macro="" textlink="">
      <cdr:nvSpPr>
        <cdr:cNvPr id="2" name="TextBox 1"/>
        <cdr:cNvSpPr txBox="1"/>
      </cdr:nvSpPr>
      <cdr:spPr>
        <a:xfrm xmlns:a="http://schemas.openxmlformats.org/drawingml/2006/main">
          <a:off x="2476825" y="5423877"/>
          <a:ext cx="3150577" cy="3337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Social Security</a:t>
          </a:r>
        </a:p>
      </cdr:txBody>
    </cdr:sp>
  </cdr:relSizeAnchor>
  <cdr:relSizeAnchor xmlns:cdr="http://schemas.openxmlformats.org/drawingml/2006/chartDrawing">
    <cdr:from>
      <cdr:x>0.55833</cdr:x>
      <cdr:y>0.72414</cdr:y>
    </cdr:from>
    <cdr:to>
      <cdr:x>0.82337</cdr:x>
      <cdr:y>0.76554</cdr:y>
    </cdr:to>
    <cdr:sp macro="" textlink="">
      <cdr:nvSpPr>
        <cdr:cNvPr id="3" name="TextBox 2"/>
        <cdr:cNvSpPr txBox="1"/>
      </cdr:nvSpPr>
      <cdr:spPr>
        <a:xfrm xmlns:a="http://schemas.openxmlformats.org/drawingml/2006/main">
          <a:off x="5105400" y="4800600"/>
          <a:ext cx="2423526" cy="2744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Medicare, Medicaid, SCHIP,</a:t>
          </a:r>
          <a:r>
            <a:rPr lang="en-US" sz="1100" baseline="0" dirty="0"/>
            <a:t> and ACA</a:t>
          </a:r>
          <a:endParaRPr lang="en-US" sz="1100" dirty="0"/>
        </a:p>
      </cdr:txBody>
    </cdr:sp>
  </cdr:relSizeAnchor>
  <cdr:relSizeAnchor xmlns:cdr="http://schemas.openxmlformats.org/drawingml/2006/chartDrawing">
    <cdr:from>
      <cdr:x>0.33333</cdr:x>
      <cdr:y>0.62069</cdr:y>
    </cdr:from>
    <cdr:to>
      <cdr:x>0.54573</cdr:x>
      <cdr:y>0.66726</cdr:y>
    </cdr:to>
    <cdr:sp macro="" textlink="">
      <cdr:nvSpPr>
        <cdr:cNvPr id="4" name="TextBox 3"/>
        <cdr:cNvSpPr txBox="1"/>
      </cdr:nvSpPr>
      <cdr:spPr>
        <a:xfrm xmlns:a="http://schemas.openxmlformats.org/drawingml/2006/main">
          <a:off x="3048000" y="4114800"/>
          <a:ext cx="1942185" cy="3087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Defense</a:t>
          </a:r>
        </a:p>
      </cdr:txBody>
    </cdr:sp>
  </cdr:relSizeAnchor>
  <cdr:relSizeAnchor xmlns:cdr="http://schemas.openxmlformats.org/drawingml/2006/chartDrawing">
    <cdr:from>
      <cdr:x>0.19167</cdr:x>
      <cdr:y>0.44828</cdr:y>
    </cdr:from>
    <cdr:to>
      <cdr:x>0.6193</cdr:x>
      <cdr:y>0.52072</cdr:y>
    </cdr:to>
    <cdr:sp macro="" textlink="">
      <cdr:nvSpPr>
        <cdr:cNvPr id="5" name="TextBox 4"/>
        <cdr:cNvSpPr txBox="1"/>
      </cdr:nvSpPr>
      <cdr:spPr>
        <a:xfrm xmlns:a="http://schemas.openxmlformats.org/drawingml/2006/main">
          <a:off x="1752600" y="2971800"/>
          <a:ext cx="3910249" cy="4802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Non-Defense</a:t>
          </a:r>
          <a:r>
            <a:rPr lang="en-US" sz="1100" baseline="0" dirty="0"/>
            <a:t> Discretionary</a:t>
          </a:r>
          <a:endParaRPr lang="en-US" sz="1100" dirty="0"/>
        </a:p>
      </cdr:txBody>
    </cdr:sp>
  </cdr:relSizeAnchor>
  <cdr:relSizeAnchor xmlns:cdr="http://schemas.openxmlformats.org/drawingml/2006/chartDrawing">
    <cdr:from>
      <cdr:x>0.175</cdr:x>
      <cdr:y>0.33333</cdr:y>
    </cdr:from>
    <cdr:to>
      <cdr:x>0.45132</cdr:x>
      <cdr:y>0.37602</cdr:y>
    </cdr:to>
    <cdr:sp macro="" textlink="">
      <cdr:nvSpPr>
        <cdr:cNvPr id="6" name="TextBox 5"/>
        <cdr:cNvSpPr txBox="1"/>
      </cdr:nvSpPr>
      <cdr:spPr>
        <a:xfrm xmlns:a="http://schemas.openxmlformats.org/drawingml/2006/main">
          <a:off x="1600200" y="2209800"/>
          <a:ext cx="2526670" cy="2830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Other Mandatory</a:t>
          </a:r>
        </a:p>
      </cdr:txBody>
    </cdr:sp>
  </cdr:relSizeAnchor>
  <cdr:relSizeAnchor xmlns:cdr="http://schemas.openxmlformats.org/drawingml/2006/chartDrawing">
    <cdr:from>
      <cdr:x>0.5</cdr:x>
      <cdr:y>0.25287</cdr:y>
    </cdr:from>
    <cdr:to>
      <cdr:x>0.75846</cdr:x>
      <cdr:y>0.31367</cdr:y>
    </cdr:to>
    <cdr:sp macro="" textlink="">
      <cdr:nvSpPr>
        <cdr:cNvPr id="7" name="TextBox 6"/>
        <cdr:cNvSpPr txBox="1"/>
      </cdr:nvSpPr>
      <cdr:spPr>
        <a:xfrm xmlns:a="http://schemas.openxmlformats.org/drawingml/2006/main">
          <a:off x="4572000" y="1676400"/>
          <a:ext cx="2363358" cy="4030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Interest</a:t>
          </a:r>
        </a:p>
      </cdr:txBody>
    </cdr:sp>
  </cdr:relSizeAnchor>
</c:userShapes>
</file>

<file path=ppt/drawings/drawing16.xml><?xml version="1.0" encoding="utf-8"?>
<c:userShapes xmlns:c="http://schemas.openxmlformats.org/drawingml/2006/chart">
  <cdr:relSizeAnchor xmlns:cdr="http://schemas.openxmlformats.org/drawingml/2006/chartDrawing">
    <cdr:from>
      <cdr:x>0.0263</cdr:x>
      <cdr:y>0.94794</cdr:y>
    </cdr:from>
    <cdr:to>
      <cdr:x>0.77111</cdr:x>
      <cdr:y>0.99586</cdr:y>
    </cdr:to>
    <cdr:sp macro="" textlink="">
      <cdr:nvSpPr>
        <cdr:cNvPr id="2" name="TextBox 1"/>
        <cdr:cNvSpPr txBox="1"/>
      </cdr:nvSpPr>
      <cdr:spPr>
        <a:xfrm xmlns:a="http://schemas.openxmlformats.org/drawingml/2006/main">
          <a:off x="227949" y="5959231"/>
          <a:ext cx="6455833" cy="3012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Source:  CBO,</a:t>
          </a:r>
          <a:r>
            <a:rPr lang="en-US" sz="1100" baseline="0"/>
            <a:t> 2009, Long-Term Budget Outlook</a:t>
          </a:r>
          <a:endParaRPr lang="en-US" sz="1100"/>
        </a:p>
      </cdr:txBody>
    </cdr:sp>
  </cdr:relSizeAnchor>
</c:userShapes>
</file>

<file path=ppt/drawings/drawing17.xml><?xml version="1.0" encoding="utf-8"?>
<c:userShapes xmlns:c="http://schemas.openxmlformats.org/drawingml/2006/chart">
  <cdr:relSizeAnchor xmlns:cdr="http://schemas.openxmlformats.org/drawingml/2006/chartDrawing">
    <cdr:from>
      <cdr:x>0.438</cdr:x>
      <cdr:y>0.77273</cdr:y>
    </cdr:from>
    <cdr:to>
      <cdr:x>0.762</cdr:x>
      <cdr:y>0.81818</cdr:y>
    </cdr:to>
    <cdr:sp macro="" textlink="">
      <cdr:nvSpPr>
        <cdr:cNvPr id="2" name="TextBox 1"/>
        <cdr:cNvSpPr txBox="1"/>
      </cdr:nvSpPr>
      <cdr:spPr>
        <a:xfrm xmlns:a="http://schemas.openxmlformats.org/drawingml/2006/main">
          <a:off x="3792681" y="4857750"/>
          <a:ext cx="2805545"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Social Security</a:t>
          </a:r>
        </a:p>
      </cdr:txBody>
    </cdr:sp>
  </cdr:relSizeAnchor>
  <cdr:relSizeAnchor xmlns:cdr="http://schemas.openxmlformats.org/drawingml/2006/chartDrawing">
    <cdr:from>
      <cdr:x>0.59412</cdr:x>
      <cdr:y>0.59541</cdr:y>
    </cdr:from>
    <cdr:to>
      <cdr:x>0.97312</cdr:x>
      <cdr:y>0.64224</cdr:y>
    </cdr:to>
    <cdr:sp macro="" textlink="">
      <cdr:nvSpPr>
        <cdr:cNvPr id="3" name="TextBox 2"/>
        <cdr:cNvSpPr txBox="1"/>
      </cdr:nvSpPr>
      <cdr:spPr>
        <a:xfrm xmlns:a="http://schemas.openxmlformats.org/drawingml/2006/main">
          <a:off x="5146300" y="3746948"/>
          <a:ext cx="3282918" cy="2947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Medicare,</a:t>
          </a:r>
          <a:r>
            <a:rPr lang="en-US" sz="1100" baseline="0"/>
            <a:t> </a:t>
          </a:r>
          <a:r>
            <a:rPr lang="en-US" sz="1100"/>
            <a:t>Medicaid, CHIP, and Exchange Subsidies</a:t>
          </a:r>
        </a:p>
      </cdr:txBody>
    </cdr:sp>
  </cdr:relSizeAnchor>
  <cdr:relSizeAnchor xmlns:cdr="http://schemas.openxmlformats.org/drawingml/2006/chartDrawing">
    <cdr:from>
      <cdr:x>0.82895</cdr:x>
      <cdr:y>0.31521</cdr:y>
    </cdr:from>
    <cdr:to>
      <cdr:x>1</cdr:x>
      <cdr:y>0.35378</cdr:y>
    </cdr:to>
    <cdr:sp macro="" textlink="">
      <cdr:nvSpPr>
        <cdr:cNvPr id="4" name="TextBox 3"/>
        <cdr:cNvSpPr txBox="1"/>
      </cdr:nvSpPr>
      <cdr:spPr>
        <a:xfrm xmlns:a="http://schemas.openxmlformats.org/drawingml/2006/main">
          <a:off x="7180385" y="1983617"/>
          <a:ext cx="1481666" cy="2427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Net Interest</a:t>
          </a:r>
        </a:p>
      </cdr:txBody>
    </cdr:sp>
  </cdr:relSizeAnchor>
  <cdr:relSizeAnchor xmlns:cdr="http://schemas.openxmlformats.org/drawingml/2006/chartDrawing">
    <cdr:from>
      <cdr:x>0.041</cdr:x>
      <cdr:y>0.94628</cdr:y>
    </cdr:from>
    <cdr:to>
      <cdr:x>0.628</cdr:x>
      <cdr:y>0.9876</cdr:y>
    </cdr:to>
    <cdr:sp macro="" textlink="">
      <cdr:nvSpPr>
        <cdr:cNvPr id="5" name="TextBox 4"/>
        <cdr:cNvSpPr txBox="1"/>
      </cdr:nvSpPr>
      <cdr:spPr>
        <a:xfrm xmlns:a="http://schemas.openxmlformats.org/drawingml/2006/main">
          <a:off x="355023" y="5948795"/>
          <a:ext cx="5082886" cy="25977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Source:</a:t>
          </a:r>
          <a:r>
            <a:rPr lang="en-US" sz="1100" baseline="0"/>
            <a:t>  CBO Long-Term Budget Outlook, 2011, and OMB</a:t>
          </a:r>
          <a:endParaRPr lang="en-US" sz="1100"/>
        </a:p>
      </cdr:txBody>
    </cdr:sp>
  </cdr:relSizeAnchor>
</c:userShapes>
</file>

<file path=ppt/drawings/drawing18.xml><?xml version="1.0" encoding="utf-8"?>
<c:userShapes xmlns:c="http://schemas.openxmlformats.org/drawingml/2006/chart">
  <cdr:relSizeAnchor xmlns:cdr="http://schemas.openxmlformats.org/drawingml/2006/chartDrawing">
    <cdr:from>
      <cdr:x>0.02442</cdr:x>
      <cdr:y>0.93994</cdr:y>
    </cdr:from>
    <cdr:to>
      <cdr:x>0.97088</cdr:x>
      <cdr:y>1</cdr:y>
    </cdr:to>
    <cdr:sp macro="" textlink="">
      <cdr:nvSpPr>
        <cdr:cNvPr id="2" name="TextBox 1"/>
        <cdr:cNvSpPr txBox="1"/>
      </cdr:nvSpPr>
      <cdr:spPr>
        <a:xfrm xmlns:a="http://schemas.openxmlformats.org/drawingml/2006/main">
          <a:off x="211666" y="5962650"/>
          <a:ext cx="8203679"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Source:</a:t>
          </a:r>
          <a:r>
            <a:rPr lang="en-US" sz="800" baseline="0" dirty="0"/>
            <a:t>  CBO, 2009, Long-Term Budget Options; GAO</a:t>
          </a:r>
          <a:r>
            <a:rPr lang="en-US" sz="800" dirty="0">
              <a:latin typeface="+mn-lt"/>
              <a:ea typeface="+mn-ea"/>
              <a:cs typeface="+mn-cs"/>
            </a:rPr>
            <a:t>, 2008, "STATE AND LOCAL GOVERNMENTS:  Growing Fiscal Challenges will Emerge during the Next 10 Years," GAO-08-317</a:t>
          </a:r>
          <a:endParaRPr lang="en-US" sz="800" dirty="0"/>
        </a:p>
      </cdr:txBody>
    </cdr:sp>
  </cdr:relSizeAnchor>
</c:userShapes>
</file>

<file path=ppt/drawings/drawing19.xml><?xml version="1.0" encoding="utf-8"?>
<c:userShapes xmlns:c="http://schemas.openxmlformats.org/drawingml/2006/chart">
  <cdr:relSizeAnchor xmlns:cdr="http://schemas.openxmlformats.org/drawingml/2006/chartDrawing">
    <cdr:from>
      <cdr:x>0.03192</cdr:x>
      <cdr:y>0.9586</cdr:y>
    </cdr:from>
    <cdr:to>
      <cdr:x>0.94836</cdr:x>
      <cdr:y>0.99353</cdr:y>
    </cdr:to>
    <cdr:sp macro="" textlink="">
      <cdr:nvSpPr>
        <cdr:cNvPr id="2" name="TextBox 1"/>
        <cdr:cNvSpPr txBox="1"/>
      </cdr:nvSpPr>
      <cdr:spPr>
        <a:xfrm xmlns:a="http://schemas.openxmlformats.org/drawingml/2006/main">
          <a:off x="276795" y="6032500"/>
          <a:ext cx="7945641" cy="2198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Source:</a:t>
          </a:r>
          <a:r>
            <a:rPr lang="en-US" sz="1100" baseline="0"/>
            <a:t>  OECD, 2009, Revenue Statistics</a:t>
          </a:r>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0.02066</cdr:x>
      <cdr:y>0.9379</cdr:y>
    </cdr:from>
    <cdr:to>
      <cdr:x>0.98216</cdr:x>
      <cdr:y>1</cdr:y>
    </cdr:to>
    <cdr:sp macro="" textlink="">
      <cdr:nvSpPr>
        <cdr:cNvPr id="2" name="TextBox 1"/>
        <cdr:cNvSpPr txBox="1"/>
      </cdr:nvSpPr>
      <cdr:spPr>
        <a:xfrm xmlns:a="http://schemas.openxmlformats.org/drawingml/2006/main">
          <a:off x="179103" y="5902244"/>
          <a:ext cx="8336410" cy="3907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900">
              <a:effectLst/>
              <a:latin typeface="+mn-lt"/>
              <a:ea typeface="+mn-ea"/>
              <a:cs typeface="+mn-cs"/>
            </a:rPr>
            <a:t>Source:  OECD Stat.Extracts.</a:t>
          </a:r>
          <a:r>
            <a:rPr lang="en-US" sz="900" baseline="0">
              <a:effectLst/>
              <a:latin typeface="+mn-lt"/>
              <a:ea typeface="+mn-ea"/>
              <a:cs typeface="+mn-cs"/>
            </a:rPr>
            <a:t>  http://stats.oecd.org/Index.aspx?DataSetCode=GOV_DEBT (as of 15 May 2011)</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900">
              <a:effectLst/>
            </a:rPr>
            <a:t>* 2009 ; ** 2008</a:t>
          </a:r>
        </a:p>
        <a:p xmlns:a="http://schemas.openxmlformats.org/drawingml/2006/main">
          <a:endParaRPr lang="en-US" sz="1100"/>
        </a:p>
      </cdr:txBody>
    </cdr:sp>
  </cdr:relSizeAnchor>
</c:userShapes>
</file>

<file path=ppt/drawings/drawing20.xml><?xml version="1.0" encoding="utf-8"?>
<c:userShapes xmlns:c="http://schemas.openxmlformats.org/drawingml/2006/chart">
  <cdr:relSizeAnchor xmlns:cdr="http://schemas.openxmlformats.org/drawingml/2006/chartDrawing">
    <cdr:from>
      <cdr:x>0.04178</cdr:x>
      <cdr:y>0.3851</cdr:y>
    </cdr:from>
    <cdr:to>
      <cdr:x>0.98352</cdr:x>
      <cdr:y>0.38678</cdr:y>
    </cdr:to>
    <cdr:sp macro="" textlink="">
      <cdr:nvSpPr>
        <cdr:cNvPr id="3" name="Straight Connector 2"/>
        <cdr:cNvSpPr/>
      </cdr:nvSpPr>
      <cdr:spPr>
        <a:xfrm xmlns:a="http://schemas.openxmlformats.org/drawingml/2006/main" flipV="1">
          <a:off x="362479" y="2426229"/>
          <a:ext cx="8170333" cy="10583"/>
        </a:xfrm>
        <a:prstGeom xmlns:a="http://schemas.openxmlformats.org/drawingml/2006/main" prst="line">
          <a:avLst/>
        </a:prstGeom>
        <a:ln xmlns:a="http://schemas.openxmlformats.org/drawingml/2006/main">
          <a:solidFill>
            <a:srgbClr val="FF0000"/>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0.46843</cdr:x>
      <cdr:y>0.34142</cdr:y>
    </cdr:from>
    <cdr:to>
      <cdr:x>0.61299</cdr:x>
      <cdr:y>0.37796</cdr:y>
    </cdr:to>
    <cdr:sp macro="" textlink="">
      <cdr:nvSpPr>
        <cdr:cNvPr id="4" name="TextBox 3"/>
        <cdr:cNvSpPr txBox="1"/>
      </cdr:nvSpPr>
      <cdr:spPr>
        <a:xfrm xmlns:a="http://schemas.openxmlformats.org/drawingml/2006/main">
          <a:off x="4064000" y="2151063"/>
          <a:ext cx="1254125" cy="2301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solidFill>
                <a:srgbClr val="FF0000"/>
              </a:solidFill>
            </a:rPr>
            <a:t>OECD</a:t>
          </a:r>
          <a:r>
            <a:rPr lang="en-US" sz="1000" baseline="0">
              <a:solidFill>
                <a:srgbClr val="FF0000"/>
              </a:solidFill>
            </a:rPr>
            <a:t> Average 10.9</a:t>
          </a:r>
          <a:endParaRPr lang="en-US" sz="1000">
            <a:solidFill>
              <a:srgbClr val="FF0000"/>
            </a:solidFill>
          </a:endParaRPr>
        </a:p>
      </cdr:txBody>
    </cdr:sp>
  </cdr:relSizeAnchor>
</c:userShapes>
</file>

<file path=ppt/drawings/drawing21.xml><?xml version="1.0" encoding="utf-8"?>
<c:userShapes xmlns:c="http://schemas.openxmlformats.org/drawingml/2006/chart">
  <cdr:relSizeAnchor xmlns:cdr="http://schemas.openxmlformats.org/drawingml/2006/chartDrawing">
    <cdr:from>
      <cdr:x>0.02513</cdr:x>
      <cdr:y>0.95162</cdr:y>
    </cdr:from>
    <cdr:to>
      <cdr:x>0.61067</cdr:x>
      <cdr:y>1</cdr:y>
    </cdr:to>
    <cdr:sp macro="" textlink="">
      <cdr:nvSpPr>
        <cdr:cNvPr id="2" name="TextBox 1"/>
        <cdr:cNvSpPr txBox="1"/>
      </cdr:nvSpPr>
      <cdr:spPr>
        <a:xfrm xmlns:a="http://schemas.openxmlformats.org/drawingml/2006/main">
          <a:off x="218022" y="5028108"/>
          <a:ext cx="5080018" cy="2556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200" i="0" dirty="0"/>
            <a:t>Source :  2011 OECD Tax Database</a:t>
          </a:r>
        </a:p>
      </cdr:txBody>
    </cdr:sp>
  </cdr:relSizeAnchor>
</c:userShapes>
</file>

<file path=ppt/drawings/drawing22.xml><?xml version="1.0" encoding="utf-8"?>
<c:userShapes xmlns:c="http://schemas.openxmlformats.org/drawingml/2006/chart">
  <cdr:relSizeAnchor xmlns:cdr="http://schemas.openxmlformats.org/drawingml/2006/chartDrawing">
    <cdr:from>
      <cdr:x>0.05871</cdr:x>
      <cdr:y>0.84615</cdr:y>
    </cdr:from>
    <cdr:to>
      <cdr:x>1</cdr:x>
      <cdr:y>0.99608</cdr:y>
    </cdr:to>
    <cdr:sp macro="" textlink="">
      <cdr:nvSpPr>
        <cdr:cNvPr id="2" name="TextBox 1"/>
        <cdr:cNvSpPr txBox="1"/>
      </cdr:nvSpPr>
      <cdr:spPr>
        <a:xfrm xmlns:a="http://schemas.openxmlformats.org/drawingml/2006/main">
          <a:off x="431153" y="3405189"/>
          <a:ext cx="6912623" cy="6033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effectLst/>
              <a:latin typeface="+mn-lt"/>
              <a:ea typeface="+mn-ea"/>
              <a:cs typeface="+mn-cs"/>
            </a:rPr>
            <a:t>Source: For</a:t>
          </a:r>
          <a:r>
            <a:rPr lang="en-US" sz="1100" baseline="0">
              <a:effectLst/>
              <a:latin typeface="+mn-lt"/>
              <a:ea typeface="+mn-ea"/>
              <a:cs typeface="+mn-cs"/>
            </a:rPr>
            <a:t> tax expenditures as percent of GDP, </a:t>
          </a:r>
          <a:r>
            <a:rPr lang="en-US" sz="1100">
              <a:effectLst/>
              <a:latin typeface="+mn-lt"/>
              <a:ea typeface="+mn-ea"/>
              <a:cs typeface="+mn-cs"/>
            </a:rPr>
            <a:t>GAO analysis of OMB, Analytical Perspectives, Budget of the United States Government, Fiscal Years 1985-2011; for count</a:t>
          </a:r>
          <a:r>
            <a:rPr lang="en-US" sz="1100" baseline="0">
              <a:effectLst/>
              <a:latin typeface="+mn-lt"/>
              <a:ea typeface="+mn-ea"/>
              <a:cs typeface="+mn-cs"/>
            </a:rPr>
            <a:t> of provisions,</a:t>
          </a:r>
          <a:r>
            <a:rPr lang="en-US" sz="1100">
              <a:effectLst/>
              <a:latin typeface="+mn-lt"/>
              <a:ea typeface="+mn-ea"/>
              <a:cs typeface="+mn-cs"/>
            </a:rPr>
            <a:t> Joint Committee on Taxation (annual</a:t>
          </a:r>
          <a:r>
            <a:rPr lang="en-US" sz="1100" baseline="0">
              <a:effectLst/>
              <a:latin typeface="+mn-lt"/>
              <a:ea typeface="+mn-ea"/>
              <a:cs typeface="+mn-cs"/>
            </a:rPr>
            <a:t> tax expenditure compilations back to 1985), </a:t>
          </a:r>
          <a:r>
            <a:rPr lang="en-US" sz="1100">
              <a:effectLst/>
              <a:latin typeface="+mn-lt"/>
              <a:ea typeface="+mn-ea"/>
              <a:cs typeface="+mn-cs"/>
            </a:rPr>
            <a:t>and author's calculations. </a:t>
          </a:r>
          <a:endParaRPr lang="en-US" sz="1000">
            <a:effectLst/>
          </a:endParaRPr>
        </a:p>
      </cdr:txBody>
    </cdr:sp>
  </cdr:relSizeAnchor>
</c:userShapes>
</file>

<file path=ppt/drawings/drawing23.xml><?xml version="1.0" encoding="utf-8"?>
<c:userShapes xmlns:c="http://schemas.openxmlformats.org/drawingml/2006/chart">
  <cdr:relSizeAnchor xmlns:cdr="http://schemas.openxmlformats.org/drawingml/2006/chartDrawing">
    <cdr:from>
      <cdr:x>0.01517</cdr:x>
      <cdr:y>0.91935</cdr:y>
    </cdr:from>
    <cdr:to>
      <cdr:x>1</cdr:x>
      <cdr:y>0.97892</cdr:y>
    </cdr:to>
    <cdr:sp macro="" textlink="">
      <cdr:nvSpPr>
        <cdr:cNvPr id="2" name="Text Box 4"/>
        <cdr:cNvSpPr txBox="1">
          <a:spLocks xmlns:a="http://schemas.openxmlformats.org/drawingml/2006/main" noChangeArrowheads="1"/>
        </cdr:cNvSpPr>
      </cdr:nvSpPr>
      <cdr:spPr bwMode="auto">
        <a:xfrm xmlns:a="http://schemas.openxmlformats.org/drawingml/2006/main">
          <a:off x="131490" y="5779494"/>
          <a:ext cx="8536260" cy="37446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xmlns:a="http://schemas.openxmlformats.org/drawingml/2006/main">
          <a:pPr>
            <a:lnSpc>
              <a:spcPts val="1100"/>
            </a:lnSpc>
            <a:spcBef>
              <a:spcPct val="50000"/>
            </a:spcBef>
          </a:pPr>
          <a:r>
            <a:rPr lang="en-US" sz="1100" dirty="0">
              <a:latin typeface="Arial" charset="0"/>
            </a:rPr>
            <a:t>Source:  Thomas </a:t>
          </a:r>
          <a:r>
            <a:rPr lang="en-US" sz="1100" dirty="0" err="1">
              <a:latin typeface="Arial" charset="0"/>
            </a:rPr>
            <a:t>Picketty</a:t>
          </a:r>
          <a:r>
            <a:rPr lang="en-US" sz="1100" dirty="0">
              <a:latin typeface="Arial" charset="0"/>
            </a:rPr>
            <a:t> and Emmanuel </a:t>
          </a:r>
          <a:r>
            <a:rPr lang="en-US" sz="1100" dirty="0" err="1">
              <a:latin typeface="Arial" charset="0"/>
            </a:rPr>
            <a:t>Saez</a:t>
          </a:r>
          <a:r>
            <a:rPr lang="en-US" sz="1100" dirty="0">
              <a:latin typeface="Arial" charset="0"/>
            </a:rPr>
            <a:t>, "Income Inequality in the United States, 1913-1998," Quarterly Journal of Economics, 118(1), 2003, 1-39.  Updated data at http://elsa.berkeley.edu/~saez/TabFig2008.xls.</a:t>
          </a:r>
        </a:p>
      </cdr:txBody>
    </cdr:sp>
  </cdr:relSizeAnchor>
</c:userShapes>
</file>

<file path=ppt/drawings/drawing24.xml><?xml version="1.0" encoding="utf-8"?>
<c:userShapes xmlns:c="http://schemas.openxmlformats.org/drawingml/2006/chart">
  <cdr:relSizeAnchor xmlns:cdr="http://schemas.openxmlformats.org/drawingml/2006/chartDrawing">
    <cdr:from>
      <cdr:x>0.52488</cdr:x>
      <cdr:y>0.16947</cdr:y>
    </cdr:from>
    <cdr:to>
      <cdr:x>0.89765</cdr:x>
      <cdr:y>0.22122</cdr:y>
    </cdr:to>
    <cdr:sp macro="" textlink="">
      <cdr:nvSpPr>
        <cdr:cNvPr id="2" name="TextBox 1"/>
        <cdr:cNvSpPr txBox="1"/>
      </cdr:nvSpPr>
      <cdr:spPr>
        <a:xfrm xmlns:a="http://schemas.openxmlformats.org/drawingml/2006/main">
          <a:off x="4550833" y="1066474"/>
          <a:ext cx="3231987" cy="3256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i="1"/>
            <a:t>United States</a:t>
          </a:r>
          <a:r>
            <a:rPr lang="en-US" sz="1100" i="1" baseline="0"/>
            <a:t> leads the pack in 2005</a:t>
          </a:r>
          <a:endParaRPr lang="en-US" sz="1100" i="1"/>
        </a:p>
      </cdr:txBody>
    </cdr:sp>
  </cdr:relSizeAnchor>
  <cdr:relSizeAnchor xmlns:cdr="http://schemas.openxmlformats.org/drawingml/2006/chartDrawing">
    <cdr:from>
      <cdr:x>0.47606</cdr:x>
      <cdr:y>0.17853</cdr:y>
    </cdr:from>
    <cdr:to>
      <cdr:x>0.5277</cdr:x>
      <cdr:y>0.19146</cdr:y>
    </cdr:to>
    <cdr:cxnSp macro="">
      <cdr:nvCxnSpPr>
        <cdr:cNvPr id="4" name="Straight Arrow Connector 3"/>
        <cdr:cNvCxnSpPr/>
      </cdr:nvCxnSpPr>
      <cdr:spPr>
        <a:xfrm xmlns:a="http://schemas.openxmlformats.org/drawingml/2006/main" flipH="1" flipV="1">
          <a:off x="4127500" y="1123462"/>
          <a:ext cx="447758" cy="8141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0.03756</cdr:x>
      <cdr:y>0.94308</cdr:y>
    </cdr:from>
    <cdr:to>
      <cdr:x>0.98028</cdr:x>
      <cdr:y>0.99353</cdr:y>
    </cdr:to>
    <cdr:sp macro="" textlink="">
      <cdr:nvSpPr>
        <cdr:cNvPr id="8" name="TextBox 7"/>
        <cdr:cNvSpPr txBox="1"/>
      </cdr:nvSpPr>
      <cdr:spPr>
        <a:xfrm xmlns:a="http://schemas.openxmlformats.org/drawingml/2006/main">
          <a:off x="325641" y="5934808"/>
          <a:ext cx="8173590" cy="317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effectLst/>
              <a:latin typeface="+mn-lt"/>
              <a:ea typeface="+mn-ea"/>
              <a:cs typeface="+mn-cs"/>
            </a:rPr>
            <a:t>Tony Atkinson, Thomas Piketty, and</a:t>
          </a:r>
          <a:r>
            <a:rPr lang="en-US" sz="1000" baseline="0">
              <a:effectLst/>
              <a:latin typeface="+mn-lt"/>
              <a:ea typeface="+mn-ea"/>
              <a:cs typeface="+mn-cs"/>
            </a:rPr>
            <a:t> Emmanuel Saez, "</a:t>
          </a:r>
          <a:r>
            <a:rPr lang="en-US" sz="1000"/>
            <a:t>Top Incomes in the Long Run of History" , Journal of Economic Literature, 49(1), 2011, 3-71. </a:t>
          </a:r>
          <a:br>
            <a:rPr lang="en-US" sz="1000"/>
          </a:br>
          <a:endParaRPr lang="en-US" sz="1000"/>
        </a:p>
      </cdr:txBody>
    </cdr:sp>
  </cdr:relSizeAnchor>
</c:userShapes>
</file>

<file path=ppt/drawings/drawing25.xml><?xml version="1.0" encoding="utf-8"?>
<c:userShapes xmlns:c="http://schemas.openxmlformats.org/drawingml/2006/chart">
  <cdr:relSizeAnchor xmlns:cdr="http://schemas.openxmlformats.org/drawingml/2006/chartDrawing">
    <cdr:from>
      <cdr:x>0.02098</cdr:x>
      <cdr:y>0.93111</cdr:y>
    </cdr:from>
    <cdr:to>
      <cdr:x>0.99021</cdr:x>
      <cdr:y>0.99082</cdr:y>
    </cdr:to>
    <cdr:sp macro="" textlink="">
      <cdr:nvSpPr>
        <cdr:cNvPr id="2" name="TextBox 1"/>
        <cdr:cNvSpPr txBox="1"/>
      </cdr:nvSpPr>
      <cdr:spPr>
        <a:xfrm xmlns:a="http://schemas.openxmlformats.org/drawingml/2006/main">
          <a:off x="190500" y="5149852"/>
          <a:ext cx="8801100" cy="330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Source: U.S. Census Bureau, Current Population Survey, Annual Social and Economic Supplements.</a:t>
          </a:r>
        </a:p>
      </cdr:txBody>
    </cdr:sp>
  </cdr:relSizeAnchor>
</c:userShapes>
</file>

<file path=ppt/drawings/drawing26.xml><?xml version="1.0" encoding="utf-8"?>
<c:userShapes xmlns:c="http://schemas.openxmlformats.org/drawingml/2006/chart">
  <cdr:relSizeAnchor xmlns:cdr="http://schemas.openxmlformats.org/drawingml/2006/chartDrawing">
    <cdr:from>
      <cdr:x>0.04507</cdr:x>
      <cdr:y>0.94179</cdr:y>
    </cdr:from>
    <cdr:to>
      <cdr:x>0.94742</cdr:x>
      <cdr:y>0.99094</cdr:y>
    </cdr:to>
    <cdr:sp macro="" textlink="">
      <cdr:nvSpPr>
        <cdr:cNvPr id="2" name="TextBox 1"/>
        <cdr:cNvSpPr txBox="1"/>
      </cdr:nvSpPr>
      <cdr:spPr>
        <a:xfrm xmlns:a="http://schemas.openxmlformats.org/drawingml/2006/main">
          <a:off x="390769" y="5926667"/>
          <a:ext cx="7823526" cy="3093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u="none" baseline="0">
              <a:solidFill>
                <a:sysClr val="windowText" lastClr="000000"/>
              </a:solidFill>
            </a:rPr>
            <a:t>Source:  Tax Policy Center, http://taxpolicycenter.org/taxfacts/displayafact.cfm?Docid=543</a:t>
          </a:r>
        </a:p>
        <a:p xmlns:a="http://schemas.openxmlformats.org/drawingml/2006/main">
          <a:endParaRPr lang="en-US" sz="1100" u="none" baseline="0">
            <a:solidFill>
              <a:sysClr val="windowText" lastClr="00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0.0155</cdr:x>
      <cdr:y>0.94325</cdr:y>
    </cdr:from>
    <cdr:to>
      <cdr:x>0.987</cdr:x>
      <cdr:y>0.99875</cdr:y>
    </cdr:to>
    <cdr:sp macro="" textlink="">
      <cdr:nvSpPr>
        <cdr:cNvPr id="5124" name="TextBox 4"/>
        <cdr:cNvSpPr txBox="1">
          <a:spLocks xmlns:a="http://schemas.openxmlformats.org/drawingml/2006/main" noChangeArrowheads="1"/>
        </cdr:cNvSpPr>
      </cdr:nvSpPr>
      <cdr:spPr bwMode="auto">
        <a:xfrm xmlns:a="http://schemas.openxmlformats.org/drawingml/2006/main">
          <a:off x="132578" y="5507472"/>
          <a:ext cx="8309677" cy="32405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endParaRPr lang="en-US" sz="1000" b="0" i="0" u="none" strike="noStrike" baseline="0">
            <a:solidFill>
              <a:srgbClr val="000000"/>
            </a:solidFill>
            <a:latin typeface="Times New Roman"/>
            <a:cs typeface="Times New Roman"/>
          </a:endParaRPr>
        </a:p>
        <a:p xmlns:a="http://schemas.openxmlformats.org/drawingml/2006/main">
          <a:pPr algn="l" rtl="0">
            <a:defRPr sz="1000"/>
          </a:pPr>
          <a:r>
            <a:rPr lang="en-US" sz="1000" b="0" i="0" u="none" strike="noStrike" baseline="0">
              <a:solidFill>
                <a:srgbClr val="000000"/>
              </a:solidFill>
              <a:latin typeface="Times New Roman"/>
              <a:cs typeface="Times New Roman"/>
            </a:rPr>
            <a:t>Source:  U.S. Treasury (March 2010), "Major Foreign Holders of Treasury Securities".  http://www.ustreas.gov/tic/mfh.txt</a:t>
          </a:r>
          <a:endParaRPr lang="en-US" sz="1000" b="0" i="0" u="none" strike="noStrike" baseline="0">
            <a:solidFill>
              <a:srgbClr val="000000"/>
            </a:solidFill>
            <a:latin typeface="Arial"/>
            <a:cs typeface="Arial"/>
          </a:endParaRPr>
        </a:p>
        <a:p xmlns:a="http://schemas.openxmlformats.org/drawingml/2006/main">
          <a:pPr algn="l" rtl="0">
            <a:defRPr sz="1000"/>
          </a:pPr>
          <a:endParaRPr lang="en-US" sz="1000" b="0" i="0" u="none" strike="noStrike" baseline="0">
            <a:solidFill>
              <a:srgbClr val="000000"/>
            </a:solidFill>
            <a:latin typeface="Arial"/>
            <a:cs typeface="Arial"/>
          </a:endParaRPr>
        </a:p>
      </cdr:txBody>
    </cdr:sp>
  </cdr:relSizeAnchor>
  <cdr:relSizeAnchor xmlns:cdr="http://schemas.openxmlformats.org/drawingml/2006/chartDrawing">
    <cdr:from>
      <cdr:x>0.03425</cdr:x>
      <cdr:y>0.1445</cdr:y>
    </cdr:from>
    <cdr:to>
      <cdr:x>0.2205</cdr:x>
      <cdr:y>0.21975</cdr:y>
    </cdr:to>
    <cdr:sp macro="" textlink="">
      <cdr:nvSpPr>
        <cdr:cNvPr id="5125" name="TextBox 2"/>
        <cdr:cNvSpPr txBox="1">
          <a:spLocks xmlns:a="http://schemas.openxmlformats.org/drawingml/2006/main" noChangeArrowheads="1"/>
        </cdr:cNvSpPr>
      </cdr:nvSpPr>
      <cdr:spPr bwMode="auto">
        <a:xfrm xmlns:a="http://schemas.openxmlformats.org/drawingml/2006/main">
          <a:off x="292956" y="843710"/>
          <a:ext cx="1593080" cy="43937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32004" rIns="0" bIns="0" anchor="t" upright="1"/>
        <a:lstStyle xmlns:a="http://schemas.openxmlformats.org/drawingml/2006/main"/>
        <a:p xmlns:a="http://schemas.openxmlformats.org/drawingml/2006/main">
          <a:pPr algn="ctr" rtl="0">
            <a:defRPr sz="1000"/>
          </a:pPr>
          <a:r>
            <a:rPr lang="en-US" sz="1200" b="0" i="0" u="none" strike="noStrike" baseline="0">
              <a:solidFill>
                <a:srgbClr val="000000"/>
              </a:solidFill>
              <a:latin typeface="Times New Roman"/>
              <a:cs typeface="Times New Roman"/>
            </a:rPr>
            <a:t>Total Foreign Holdings </a:t>
          </a:r>
        </a:p>
        <a:p xmlns:a="http://schemas.openxmlformats.org/drawingml/2006/main">
          <a:pPr algn="ctr" rtl="0">
            <a:defRPr sz="1000"/>
          </a:pPr>
          <a:r>
            <a:rPr lang="en-US" sz="1200" b="0" i="0" u="none" strike="noStrike" baseline="0">
              <a:solidFill>
                <a:srgbClr val="000000"/>
              </a:solidFill>
              <a:latin typeface="Times New Roman"/>
              <a:cs typeface="Times New Roman"/>
            </a:rPr>
            <a:t>= $4.4 Trillion</a:t>
          </a:r>
        </a:p>
      </cdr:txBody>
    </cdr:sp>
  </cdr:relSizeAnchor>
  <cdr:relSizeAnchor xmlns:cdr="http://schemas.openxmlformats.org/drawingml/2006/chartDrawing">
    <cdr:from>
      <cdr:x>0</cdr:x>
      <cdr:y>0.96084</cdr:y>
    </cdr:from>
    <cdr:to>
      <cdr:x>0.92342</cdr:x>
      <cdr:y>1</cdr:y>
    </cdr:to>
    <cdr:sp macro="" textlink="">
      <cdr:nvSpPr>
        <cdr:cNvPr id="4" name="TextBox 1"/>
        <cdr:cNvSpPr txBox="1"/>
      </cdr:nvSpPr>
      <cdr:spPr>
        <a:xfrm xmlns:a="http://schemas.openxmlformats.org/drawingml/2006/main">
          <a:off x="0" y="5257800"/>
          <a:ext cx="7924790" cy="2143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Source:  </a:t>
          </a:r>
          <a:r>
            <a:rPr lang="en-US" dirty="0"/>
            <a:t>US Treasury, </a:t>
          </a:r>
          <a:r>
            <a:rPr lang="en-US" dirty="0" smtClean="0"/>
            <a:t>“Major Foreign Holders of Treasury Securities,” http</a:t>
          </a:r>
          <a:r>
            <a:rPr lang="en-US" dirty="0"/>
            <a:t>://www.treas.gov/tic/mfh.txt</a:t>
          </a:r>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0.7373</cdr:x>
      <cdr:y>0.56054</cdr:y>
    </cdr:from>
    <cdr:to>
      <cdr:x>0.92186</cdr:x>
      <cdr:y>0.60898</cdr:y>
    </cdr:to>
    <cdr:sp macro="" textlink="">
      <cdr:nvSpPr>
        <cdr:cNvPr id="2" name="TextBox 1"/>
        <cdr:cNvSpPr txBox="1"/>
      </cdr:nvSpPr>
      <cdr:spPr>
        <a:xfrm xmlns:a="http://schemas.openxmlformats.org/drawingml/2006/main">
          <a:off x="6392496" y="3527507"/>
          <a:ext cx="1600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chemeClr val="tx2"/>
              </a:solidFill>
            </a:rPr>
            <a:t>Current Law</a:t>
          </a:r>
          <a:endParaRPr lang="en-US" sz="1100" b="1" dirty="0">
            <a:solidFill>
              <a:schemeClr val="tx2"/>
            </a:solidFill>
          </a:endParaRPr>
        </a:p>
      </cdr:txBody>
    </cdr:sp>
  </cdr:relSizeAnchor>
  <cdr:relSizeAnchor xmlns:cdr="http://schemas.openxmlformats.org/drawingml/2006/chartDrawing">
    <cdr:from>
      <cdr:x>0.52637</cdr:x>
      <cdr:y>0.26994</cdr:y>
    </cdr:from>
    <cdr:to>
      <cdr:x>0.72851</cdr:x>
      <cdr:y>0.33048</cdr:y>
    </cdr:to>
    <cdr:sp macro="" textlink="">
      <cdr:nvSpPr>
        <cdr:cNvPr id="3" name="TextBox 2"/>
        <cdr:cNvSpPr txBox="1"/>
      </cdr:nvSpPr>
      <cdr:spPr>
        <a:xfrm xmlns:a="http://schemas.openxmlformats.org/drawingml/2006/main">
          <a:off x="4563696" y="1698707"/>
          <a:ext cx="17526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rgbClr val="7030A0"/>
              </a:solidFill>
            </a:rPr>
            <a:t>Current Policy</a:t>
          </a:r>
          <a:endParaRPr lang="en-US" sz="1100" b="1" dirty="0">
            <a:solidFill>
              <a:srgbClr val="7030A0"/>
            </a:solidFill>
          </a:endParaRPr>
        </a:p>
      </cdr:txBody>
    </cdr:sp>
  </cdr:relSizeAnchor>
  <cdr:relSizeAnchor xmlns:cdr="http://schemas.openxmlformats.org/drawingml/2006/chartDrawing">
    <cdr:from>
      <cdr:x>0.29786</cdr:x>
      <cdr:y>0.17307</cdr:y>
    </cdr:from>
    <cdr:to>
      <cdr:x>0.45606</cdr:x>
      <cdr:y>0.24572</cdr:y>
    </cdr:to>
    <cdr:sp macro="" textlink="">
      <cdr:nvSpPr>
        <cdr:cNvPr id="4" name="TextBox 3"/>
        <cdr:cNvSpPr txBox="1"/>
      </cdr:nvSpPr>
      <cdr:spPr>
        <a:xfrm xmlns:a="http://schemas.openxmlformats.org/drawingml/2006/main">
          <a:off x="2582496" y="1089107"/>
          <a:ext cx="13716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rgbClr val="FF0000"/>
              </a:solidFill>
            </a:rPr>
            <a:t>Current Policy with Risk Premium</a:t>
          </a:r>
          <a:endParaRPr lang="en-US" sz="1100" b="1" dirty="0">
            <a:solidFill>
              <a:srgbClr val="FF0000"/>
            </a:solidFill>
          </a:endParaRPr>
        </a:p>
      </cdr:txBody>
    </cdr:sp>
  </cdr:relSizeAnchor>
  <cdr:relSizeAnchor xmlns:cdr="http://schemas.openxmlformats.org/drawingml/2006/chartDrawing">
    <cdr:from>
      <cdr:x>0.55273</cdr:x>
      <cdr:y>0.73006</cdr:y>
    </cdr:from>
    <cdr:to>
      <cdr:x>0.85155</cdr:x>
      <cdr:y>0.76639</cdr:y>
    </cdr:to>
    <cdr:sp macro="" textlink="">
      <cdr:nvSpPr>
        <cdr:cNvPr id="5" name="TextBox 4"/>
        <cdr:cNvSpPr txBox="1"/>
      </cdr:nvSpPr>
      <cdr:spPr>
        <a:xfrm xmlns:a="http://schemas.openxmlformats.org/drawingml/2006/main">
          <a:off x="4792296" y="4594307"/>
          <a:ext cx="25908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rgbClr val="00B050"/>
              </a:solidFill>
            </a:rPr>
            <a:t>BPC Proposal</a:t>
          </a:r>
        </a:p>
      </cdr:txBody>
    </cdr:sp>
  </cdr:relSizeAnchor>
</c:userShapes>
</file>

<file path=ppt/drawings/drawing5.xml><?xml version="1.0" encoding="utf-8"?>
<c:userShapes xmlns:c="http://schemas.openxmlformats.org/drawingml/2006/chart">
  <cdr:relSizeAnchor xmlns:cdr="http://schemas.openxmlformats.org/drawingml/2006/chartDrawing">
    <cdr:from>
      <cdr:x>0.82398</cdr:x>
      <cdr:y>0.85208</cdr:y>
    </cdr:from>
    <cdr:to>
      <cdr:x>0.98122</cdr:x>
      <cdr:y>0.90052</cdr:y>
    </cdr:to>
    <cdr:sp macro="" textlink="">
      <cdr:nvSpPr>
        <cdr:cNvPr id="2" name="TextBox 1"/>
        <cdr:cNvSpPr txBox="1"/>
      </cdr:nvSpPr>
      <cdr:spPr>
        <a:xfrm xmlns:a="http://schemas.openxmlformats.org/drawingml/2006/main">
          <a:off x="7144075" y="5362169"/>
          <a:ext cx="1363296"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smtClean="0">
              <a:solidFill>
                <a:schemeClr val="accent4">
                  <a:lumMod val="75000"/>
                </a:schemeClr>
              </a:solidFill>
            </a:rPr>
            <a:t>Interest Only</a:t>
          </a:r>
          <a:endParaRPr lang="en-US" sz="1100" b="1" dirty="0">
            <a:solidFill>
              <a:schemeClr val="accent4">
                <a:lumMod val="75000"/>
              </a:schemeClr>
            </a:solidFill>
          </a:endParaRPr>
        </a:p>
      </cdr:txBody>
    </cdr:sp>
  </cdr:relSizeAnchor>
  <cdr:relSizeAnchor xmlns:cdr="http://schemas.openxmlformats.org/drawingml/2006/chartDrawing">
    <cdr:from>
      <cdr:x>0.10798</cdr:x>
      <cdr:y>0.83053</cdr:y>
    </cdr:from>
    <cdr:to>
      <cdr:x>0.33052</cdr:x>
      <cdr:y>0.87581</cdr:y>
    </cdr:to>
    <cdr:sp macro="" textlink="">
      <cdr:nvSpPr>
        <cdr:cNvPr id="3" name="TextBox 2"/>
        <cdr:cNvSpPr txBox="1"/>
      </cdr:nvSpPr>
      <cdr:spPr>
        <a:xfrm xmlns:a="http://schemas.openxmlformats.org/drawingml/2006/main">
          <a:off x="936218" y="5226538"/>
          <a:ext cx="1929423" cy="2849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Historical</a:t>
          </a:r>
          <a:r>
            <a:rPr lang="en-US" sz="1100" baseline="0"/>
            <a:t> Tax Revenue</a:t>
          </a:r>
          <a:endParaRPr lang="en-US" sz="1100"/>
        </a:p>
      </cdr:txBody>
    </cdr:sp>
  </cdr:relSizeAnchor>
</c:userShapes>
</file>

<file path=ppt/drawings/drawing6.xml><?xml version="1.0" encoding="utf-8"?>
<c:userShapes xmlns:c="http://schemas.openxmlformats.org/drawingml/2006/chart">
  <cdr:relSizeAnchor xmlns:cdr="http://schemas.openxmlformats.org/drawingml/2006/chartDrawing">
    <cdr:from>
      <cdr:x>0.02442</cdr:x>
      <cdr:y>0.93994</cdr:y>
    </cdr:from>
    <cdr:to>
      <cdr:x>0.97088</cdr:x>
      <cdr:y>1</cdr:y>
    </cdr:to>
    <cdr:sp macro="" textlink="">
      <cdr:nvSpPr>
        <cdr:cNvPr id="2" name="TextBox 1"/>
        <cdr:cNvSpPr txBox="1"/>
      </cdr:nvSpPr>
      <cdr:spPr>
        <a:xfrm xmlns:a="http://schemas.openxmlformats.org/drawingml/2006/main">
          <a:off x="211666" y="5962650"/>
          <a:ext cx="8203679"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Source:</a:t>
          </a:r>
          <a:r>
            <a:rPr lang="en-US" sz="800" baseline="0" dirty="0"/>
            <a:t>  CBO, 2009, Long-Term Budget Options; GAO</a:t>
          </a:r>
          <a:r>
            <a:rPr lang="en-US" sz="800" dirty="0">
              <a:latin typeface="+mn-lt"/>
              <a:ea typeface="+mn-ea"/>
              <a:cs typeface="+mn-cs"/>
            </a:rPr>
            <a:t>, 2008, "STATE AND LOCAL GOVERNMENTS:  Growing Fiscal Challenges will Emerge during the Next 10 Years," GAO-08-317</a:t>
          </a:r>
          <a:endParaRPr lang="en-US" sz="800" dirty="0"/>
        </a:p>
      </cdr:txBody>
    </cdr:sp>
  </cdr:relSizeAnchor>
  <cdr:relSizeAnchor xmlns:cdr="http://schemas.openxmlformats.org/drawingml/2006/chartDrawing">
    <cdr:from>
      <cdr:x>0.72857</cdr:x>
      <cdr:y>0.56061</cdr:y>
    </cdr:from>
    <cdr:to>
      <cdr:x>0.94337</cdr:x>
      <cdr:y>0.60205</cdr:y>
    </cdr:to>
    <cdr:sp macro="" textlink="">
      <cdr:nvSpPr>
        <cdr:cNvPr id="3" name="TextBox 2"/>
        <cdr:cNvSpPr txBox="1"/>
      </cdr:nvSpPr>
      <cdr:spPr>
        <a:xfrm xmlns:a="http://schemas.openxmlformats.org/drawingml/2006/main">
          <a:off x="6315075" y="3524250"/>
          <a:ext cx="1861833" cy="2605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Federal (excluding interest)</a:t>
          </a:r>
          <a:endParaRPr lang="en-US" sz="1100" dirty="0"/>
        </a:p>
      </cdr:txBody>
    </cdr:sp>
  </cdr:relSizeAnchor>
  <cdr:relSizeAnchor xmlns:cdr="http://schemas.openxmlformats.org/drawingml/2006/chartDrawing">
    <cdr:from>
      <cdr:x>0.7989</cdr:x>
      <cdr:y>0.31818</cdr:y>
    </cdr:from>
    <cdr:to>
      <cdr:x>0.96514</cdr:x>
      <cdr:y>0.36092</cdr:y>
    </cdr:to>
    <cdr:sp macro="" textlink="">
      <cdr:nvSpPr>
        <cdr:cNvPr id="4" name="TextBox 3"/>
        <cdr:cNvSpPr txBox="1"/>
      </cdr:nvSpPr>
      <cdr:spPr>
        <a:xfrm xmlns:a="http://schemas.openxmlformats.org/drawingml/2006/main">
          <a:off x="6924675" y="2000250"/>
          <a:ext cx="1440927" cy="2686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Fed, state, and local</a:t>
          </a:r>
        </a:p>
      </cdr:txBody>
    </cdr:sp>
  </cdr:relSizeAnchor>
  <cdr:relSizeAnchor xmlns:cdr="http://schemas.openxmlformats.org/drawingml/2006/chartDrawing">
    <cdr:from>
      <cdr:x>0.74615</cdr:x>
      <cdr:y>0.16061</cdr:y>
    </cdr:from>
    <cdr:to>
      <cdr:x>0.93212</cdr:x>
      <cdr:y>0.24545</cdr:y>
    </cdr:to>
    <cdr:sp macro="" textlink="">
      <cdr:nvSpPr>
        <cdr:cNvPr id="5" name="TextBox 4"/>
        <cdr:cNvSpPr txBox="1"/>
      </cdr:nvSpPr>
      <cdr:spPr>
        <a:xfrm xmlns:a="http://schemas.openxmlformats.org/drawingml/2006/main">
          <a:off x="6467442" y="1009650"/>
          <a:ext cx="1611941"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including GDP</a:t>
          </a:r>
          <a:r>
            <a:rPr lang="en-US" sz="1100" baseline="0" dirty="0"/>
            <a:t> response</a:t>
          </a:r>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0.02066</cdr:x>
      <cdr:y>0.9379</cdr:y>
    </cdr:from>
    <cdr:to>
      <cdr:x>0.98216</cdr:x>
      <cdr:y>1</cdr:y>
    </cdr:to>
    <cdr:sp macro="" textlink="">
      <cdr:nvSpPr>
        <cdr:cNvPr id="2" name="TextBox 1"/>
        <cdr:cNvSpPr txBox="1"/>
      </cdr:nvSpPr>
      <cdr:spPr>
        <a:xfrm xmlns:a="http://schemas.openxmlformats.org/drawingml/2006/main">
          <a:off x="179103" y="5902244"/>
          <a:ext cx="8336410" cy="3907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900">
              <a:effectLst/>
              <a:latin typeface="+mn-lt"/>
              <a:ea typeface="+mn-ea"/>
              <a:cs typeface="+mn-cs"/>
            </a:rPr>
            <a:t>Source:  OECD Stat.Extracts.</a:t>
          </a:r>
          <a:r>
            <a:rPr lang="en-US" sz="900" baseline="0">
              <a:effectLst/>
              <a:latin typeface="+mn-lt"/>
              <a:ea typeface="+mn-ea"/>
              <a:cs typeface="+mn-cs"/>
            </a:rPr>
            <a:t>  http://stats.oecd.org/Index.aspx?DataSetCode=GOV_DEBT (as of 15 May 2011)</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900">
              <a:effectLst/>
            </a:rPr>
            <a:t>* 2009 ; ** 2008</a:t>
          </a:r>
        </a:p>
        <a:p xmlns:a="http://schemas.openxmlformats.org/drawingml/2006/main">
          <a:endParaRPr lang="en-US" sz="1100"/>
        </a:p>
      </cdr:txBody>
    </cdr:sp>
  </cdr:relSizeAnchor>
</c:userShapes>
</file>

<file path=ppt/drawings/drawing8.xml><?xml version="1.0" encoding="utf-8"?>
<c:userShapes xmlns:c="http://schemas.openxmlformats.org/drawingml/2006/chart">
  <cdr:relSizeAnchor xmlns:cdr="http://schemas.openxmlformats.org/drawingml/2006/chartDrawing">
    <cdr:from>
      <cdr:x>0.0155</cdr:x>
      <cdr:y>0.94325</cdr:y>
    </cdr:from>
    <cdr:to>
      <cdr:x>0.987</cdr:x>
      <cdr:y>0.99875</cdr:y>
    </cdr:to>
    <cdr:sp macro="" textlink="">
      <cdr:nvSpPr>
        <cdr:cNvPr id="5124" name="TextBox 4"/>
        <cdr:cNvSpPr txBox="1">
          <a:spLocks xmlns:a="http://schemas.openxmlformats.org/drawingml/2006/main" noChangeArrowheads="1"/>
        </cdr:cNvSpPr>
      </cdr:nvSpPr>
      <cdr:spPr bwMode="auto">
        <a:xfrm xmlns:a="http://schemas.openxmlformats.org/drawingml/2006/main">
          <a:off x="132578" y="5507472"/>
          <a:ext cx="8309677" cy="32405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endParaRPr lang="en-US" sz="1000" b="0" i="0" u="none" strike="noStrike" baseline="0">
            <a:solidFill>
              <a:srgbClr val="000000"/>
            </a:solidFill>
            <a:latin typeface="Times New Roman"/>
            <a:cs typeface="Times New Roman"/>
          </a:endParaRPr>
        </a:p>
        <a:p xmlns:a="http://schemas.openxmlformats.org/drawingml/2006/main">
          <a:pPr algn="l" rtl="0">
            <a:defRPr sz="1000"/>
          </a:pPr>
          <a:r>
            <a:rPr lang="en-US" sz="1000" b="0" i="0" u="none" strike="noStrike" baseline="0">
              <a:solidFill>
                <a:srgbClr val="000000"/>
              </a:solidFill>
              <a:latin typeface="Times New Roman"/>
              <a:cs typeface="Times New Roman"/>
            </a:rPr>
            <a:t>Source:  U.S. Treasury (March 2010), "Major Foreign Holders of Treasury Securities".  http://www.ustreas.gov/tic/mfh.txt</a:t>
          </a:r>
          <a:endParaRPr lang="en-US" sz="1000" b="0" i="0" u="none" strike="noStrike" baseline="0">
            <a:solidFill>
              <a:srgbClr val="000000"/>
            </a:solidFill>
            <a:latin typeface="Arial"/>
            <a:cs typeface="Arial"/>
          </a:endParaRPr>
        </a:p>
        <a:p xmlns:a="http://schemas.openxmlformats.org/drawingml/2006/main">
          <a:pPr algn="l" rtl="0">
            <a:defRPr sz="1000"/>
          </a:pPr>
          <a:endParaRPr lang="en-US" sz="1000" b="0" i="0" u="none" strike="noStrike" baseline="0">
            <a:solidFill>
              <a:srgbClr val="000000"/>
            </a:solidFill>
            <a:latin typeface="Arial"/>
            <a:cs typeface="Arial"/>
          </a:endParaRPr>
        </a:p>
      </cdr:txBody>
    </cdr:sp>
  </cdr:relSizeAnchor>
  <cdr:relSizeAnchor xmlns:cdr="http://schemas.openxmlformats.org/drawingml/2006/chartDrawing">
    <cdr:from>
      <cdr:x>0.03425</cdr:x>
      <cdr:y>0.1445</cdr:y>
    </cdr:from>
    <cdr:to>
      <cdr:x>0.2205</cdr:x>
      <cdr:y>0.21975</cdr:y>
    </cdr:to>
    <cdr:sp macro="" textlink="">
      <cdr:nvSpPr>
        <cdr:cNvPr id="5125" name="TextBox 2"/>
        <cdr:cNvSpPr txBox="1">
          <a:spLocks xmlns:a="http://schemas.openxmlformats.org/drawingml/2006/main" noChangeArrowheads="1"/>
        </cdr:cNvSpPr>
      </cdr:nvSpPr>
      <cdr:spPr bwMode="auto">
        <a:xfrm xmlns:a="http://schemas.openxmlformats.org/drawingml/2006/main">
          <a:off x="292956" y="843710"/>
          <a:ext cx="1593080" cy="43937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32004" rIns="0" bIns="0" anchor="t" upright="1"/>
        <a:lstStyle xmlns:a="http://schemas.openxmlformats.org/drawingml/2006/main"/>
        <a:p xmlns:a="http://schemas.openxmlformats.org/drawingml/2006/main">
          <a:pPr algn="ctr" rtl="0">
            <a:defRPr sz="1000"/>
          </a:pPr>
          <a:r>
            <a:rPr lang="en-US" sz="1200" b="0" i="0" u="none" strike="noStrike" baseline="0">
              <a:solidFill>
                <a:srgbClr val="000000"/>
              </a:solidFill>
              <a:latin typeface="Times New Roman"/>
              <a:cs typeface="Times New Roman"/>
            </a:rPr>
            <a:t>Total Foreign Holdings </a:t>
          </a:r>
        </a:p>
        <a:p xmlns:a="http://schemas.openxmlformats.org/drawingml/2006/main">
          <a:pPr algn="ctr" rtl="0">
            <a:defRPr sz="1000"/>
          </a:pPr>
          <a:r>
            <a:rPr lang="en-US" sz="1200" b="0" i="0" u="none" strike="noStrike" baseline="0">
              <a:solidFill>
                <a:srgbClr val="000000"/>
              </a:solidFill>
              <a:latin typeface="Times New Roman"/>
              <a:cs typeface="Times New Roman"/>
            </a:rPr>
            <a:t>= $4.4 Trillion</a:t>
          </a:r>
        </a:p>
      </cdr:txBody>
    </cdr:sp>
  </cdr:relSizeAnchor>
  <cdr:relSizeAnchor xmlns:cdr="http://schemas.openxmlformats.org/drawingml/2006/chartDrawing">
    <cdr:from>
      <cdr:x>0</cdr:x>
      <cdr:y>0.96084</cdr:y>
    </cdr:from>
    <cdr:to>
      <cdr:x>0.92342</cdr:x>
      <cdr:y>1</cdr:y>
    </cdr:to>
    <cdr:sp macro="" textlink="">
      <cdr:nvSpPr>
        <cdr:cNvPr id="4" name="TextBox 1"/>
        <cdr:cNvSpPr txBox="1"/>
      </cdr:nvSpPr>
      <cdr:spPr>
        <a:xfrm xmlns:a="http://schemas.openxmlformats.org/drawingml/2006/main">
          <a:off x="0" y="5257800"/>
          <a:ext cx="7924790" cy="2143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Source:  </a:t>
          </a:r>
          <a:r>
            <a:rPr lang="en-US" dirty="0"/>
            <a:t>US Treasury, </a:t>
          </a:r>
          <a:r>
            <a:rPr lang="en-US" dirty="0" smtClean="0"/>
            <a:t>“Major Foreign Holders of Treasury Securities,” http</a:t>
          </a:r>
          <a:r>
            <a:rPr lang="en-US" dirty="0"/>
            <a:t>://www.treas.gov/tic/mfh.txt</a:t>
          </a:r>
          <a:endParaRPr lang="en-US"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0.7373</cdr:x>
      <cdr:y>0.56054</cdr:y>
    </cdr:from>
    <cdr:to>
      <cdr:x>0.92186</cdr:x>
      <cdr:y>0.60898</cdr:y>
    </cdr:to>
    <cdr:sp macro="" textlink="">
      <cdr:nvSpPr>
        <cdr:cNvPr id="2" name="TextBox 1"/>
        <cdr:cNvSpPr txBox="1"/>
      </cdr:nvSpPr>
      <cdr:spPr>
        <a:xfrm xmlns:a="http://schemas.openxmlformats.org/drawingml/2006/main">
          <a:off x="6392496" y="3527507"/>
          <a:ext cx="1600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chemeClr val="tx2"/>
              </a:solidFill>
            </a:rPr>
            <a:t>Current Law</a:t>
          </a:r>
          <a:endParaRPr lang="en-US" sz="1100" b="1" dirty="0">
            <a:solidFill>
              <a:schemeClr val="tx2"/>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588A34-12BF-49FE-9627-37ED9A68D88D}" type="datetimeFigureOut">
              <a:rPr lang="en-US" smtClean="0"/>
              <a:t>10/5/2011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DD6659-7378-4A41-9C6D-03208577FDE8}" type="slidenum">
              <a:rPr lang="en-US" smtClean="0"/>
              <a:t>‹#›</a:t>
            </a:fld>
            <a:endParaRPr lang="en-US"/>
          </a:p>
        </p:txBody>
      </p:sp>
    </p:spTree>
    <p:extLst>
      <p:ext uri="{BB962C8B-B14F-4D97-AF65-F5344CB8AC3E}">
        <p14:creationId xmlns:p14="http://schemas.microsoft.com/office/powerpoint/2010/main" val="2749778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BDA044-CA11-404F-9011-901AFBBA200B}"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1B2668-C681-46B6-9884-AF08543CB135}" type="slidenum">
              <a:rPr lang="en-US"/>
              <a:pPr fontAlgn="base">
                <a:spcBef>
                  <a:spcPct val="0"/>
                </a:spcBef>
                <a:spcAft>
                  <a:spcPct val="0"/>
                </a:spcAft>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1B2668-C681-46B6-9884-AF08543CB135}" type="slidenum">
              <a:rPr lang="en-US"/>
              <a:pPr fontAlgn="base">
                <a:spcBef>
                  <a:spcPct val="0"/>
                </a:spcBef>
                <a:spcAft>
                  <a:spcPct val="0"/>
                </a:spcAft>
                <a:defRPr/>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248537-BCF5-452C-B2FC-2BB2DBE5BFDB}" type="slidenum">
              <a:rPr lang="en-US" smtClean="0"/>
              <a:pPr>
                <a:defRPr/>
              </a:pPr>
              <a:t>26</a:t>
            </a:fld>
            <a:endParaRPr lang="en-US"/>
          </a:p>
        </p:txBody>
      </p:sp>
    </p:spTree>
    <p:extLst>
      <p:ext uri="{BB962C8B-B14F-4D97-AF65-F5344CB8AC3E}">
        <p14:creationId xmlns:p14="http://schemas.microsoft.com/office/powerpoint/2010/main" val="3339305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C0595-90CA-487D-92D7-67A86DEBE0CB}" type="slidenum">
              <a:rPr lang="en-US" smtClean="0"/>
              <a:pPr/>
              <a:t>27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B34361-0348-408A-A56C-E9EFD44336E6}" type="slidenum">
              <a:rPr lang="en-US" smtClean="0"/>
              <a:pPr/>
              <a:t>28</a:t>
            </a:fld>
            <a:endParaRPr lang="en-US"/>
          </a:p>
        </p:txBody>
      </p:sp>
    </p:spTree>
    <p:extLst>
      <p:ext uri="{BB962C8B-B14F-4D97-AF65-F5344CB8AC3E}">
        <p14:creationId xmlns:p14="http://schemas.microsoft.com/office/powerpoint/2010/main" val="1042014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C0595-90CA-487D-92D7-67A86DEBE0CB}" type="slidenum">
              <a:rPr lang="en-US" smtClean="0"/>
              <a:pPr/>
              <a:t>30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C0595-90CA-487D-92D7-67A86DEBE0CB}" type="slidenum">
              <a:rPr lang="en-US" smtClean="0"/>
              <a:pPr/>
              <a:t>32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AD3093-BD2D-4673-8B79-2F41E48A2EDE}" type="slidenum">
              <a:rPr lang="en-US" smtClean="0"/>
              <a:pPr/>
              <a:t>33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B34361-0348-408A-A56C-E9EFD44336E6}" type="slidenum">
              <a:rPr lang="en-US" smtClean="0"/>
              <a:pPr/>
              <a:t>34</a:t>
            </a:fld>
            <a:endParaRPr lang="en-US"/>
          </a:p>
        </p:txBody>
      </p:sp>
    </p:spTree>
    <p:extLst>
      <p:ext uri="{BB962C8B-B14F-4D97-AF65-F5344CB8AC3E}">
        <p14:creationId xmlns:p14="http://schemas.microsoft.com/office/powerpoint/2010/main" val="2142423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248537-BCF5-452C-B2FC-2BB2DBE5BFDB}" type="slidenum">
              <a:rPr lang="en-US" smtClean="0"/>
              <a:pPr>
                <a:defRPr/>
              </a:pPr>
              <a:t>3</a:t>
            </a:fld>
            <a:endParaRPr lang="en-US"/>
          </a:p>
        </p:txBody>
      </p:sp>
    </p:spTree>
    <p:extLst>
      <p:ext uri="{BB962C8B-B14F-4D97-AF65-F5344CB8AC3E}">
        <p14:creationId xmlns:p14="http://schemas.microsoft.com/office/powerpoint/2010/main" val="2041722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7665DA-1F53-44F6-A8A0-53C24255B503}" type="slidenum">
              <a:rPr lang="en-US"/>
              <a:pPr fontAlgn="base">
                <a:spcBef>
                  <a:spcPct val="0"/>
                </a:spcBef>
                <a:spcAft>
                  <a:spcPct val="0"/>
                </a:spcAft>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248537-BCF5-452C-B2FC-2BB2DBE5BFDB}" type="slidenum">
              <a:rPr lang="en-US" smtClean="0"/>
              <a:pPr>
                <a:defRPr/>
              </a:pPr>
              <a:t>5</a:t>
            </a:fld>
            <a:endParaRPr lang="en-US"/>
          </a:p>
        </p:txBody>
      </p:sp>
    </p:spTree>
    <p:extLst>
      <p:ext uri="{BB962C8B-B14F-4D97-AF65-F5344CB8AC3E}">
        <p14:creationId xmlns:p14="http://schemas.microsoft.com/office/powerpoint/2010/main" val="2305082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1B2668-C681-46B6-9884-AF08543CB135}" type="slidenum">
              <a:rPr lang="en-US"/>
              <a:pPr fontAlgn="base">
                <a:spcBef>
                  <a:spcPct val="0"/>
                </a:spcBef>
                <a:spcAft>
                  <a:spcPct val="0"/>
                </a:spcAft>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C0595-90CA-487D-92D7-67A86DEBE0CB}"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248537-BCF5-452C-B2FC-2BB2DBE5BFDB}" type="slidenum">
              <a:rPr lang="en-US" smtClean="0"/>
              <a:pPr>
                <a:defRPr/>
              </a:pPr>
              <a:t>10</a:t>
            </a:fld>
            <a:endParaRPr lang="en-US"/>
          </a:p>
        </p:txBody>
      </p:sp>
    </p:spTree>
    <p:extLst>
      <p:ext uri="{BB962C8B-B14F-4D97-AF65-F5344CB8AC3E}">
        <p14:creationId xmlns:p14="http://schemas.microsoft.com/office/powerpoint/2010/main" val="2041722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7665DA-1F53-44F6-A8A0-53C24255B503}" type="slidenum">
              <a:rPr lang="en-US"/>
              <a:pPr fontAlgn="base">
                <a:spcBef>
                  <a:spcPct val="0"/>
                </a:spcBef>
                <a:spcAft>
                  <a:spcPct val="0"/>
                </a:spcAft>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248537-BCF5-452C-B2FC-2BB2DBE5BFDB}" type="slidenum">
              <a:rPr lang="en-US" smtClean="0"/>
              <a:pPr>
                <a:defRPr/>
              </a:pPr>
              <a:t>12</a:t>
            </a:fld>
            <a:endParaRPr lang="en-US"/>
          </a:p>
        </p:txBody>
      </p:sp>
    </p:spTree>
    <p:extLst>
      <p:ext uri="{BB962C8B-B14F-4D97-AF65-F5344CB8AC3E}">
        <p14:creationId xmlns:p14="http://schemas.microsoft.com/office/powerpoint/2010/main" val="230508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9C14E2-F730-4A33-8A61-22FE464C8FDA}"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2314888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C14E2-F730-4A33-8A61-22FE464C8FDA}"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1790001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C14E2-F730-4A33-8A61-22FE464C8FDA}"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310026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C14E2-F730-4A33-8A61-22FE464C8FDA}"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408709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9C14E2-F730-4A33-8A61-22FE464C8FDA}"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2897775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9C14E2-F730-4A33-8A61-22FE464C8FDA}"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3884766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9C14E2-F730-4A33-8A61-22FE464C8FDA}" type="datetimeFigureOut">
              <a:rPr lang="en-US" smtClean="0"/>
              <a:t>10/5/2011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2166901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9C14E2-F730-4A33-8A61-22FE464C8FDA}" type="datetimeFigureOut">
              <a:rPr lang="en-US" smtClean="0"/>
              <a:t>10/5/2011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1345382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C14E2-F730-4A33-8A61-22FE464C8FDA}" type="datetimeFigureOut">
              <a:rPr lang="en-US" smtClean="0"/>
              <a:t>10/5/2011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369205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C14E2-F730-4A33-8A61-22FE464C8FDA}"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689764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C14E2-F730-4A33-8A61-22FE464C8FDA}"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302A6-5CB6-43C4-9248-A26BCD0A951E}" type="slidenum">
              <a:rPr lang="en-US" smtClean="0"/>
              <a:t>‹#›</a:t>
            </a:fld>
            <a:endParaRPr lang="en-US"/>
          </a:p>
        </p:txBody>
      </p:sp>
    </p:spTree>
    <p:extLst>
      <p:ext uri="{BB962C8B-B14F-4D97-AF65-F5344CB8AC3E}">
        <p14:creationId xmlns:p14="http://schemas.microsoft.com/office/powerpoint/2010/main" val="323623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C14E2-F730-4A33-8A61-22FE464C8FDA}" type="datetimeFigureOut">
              <a:rPr lang="en-US" smtClean="0"/>
              <a:t>10/5/2011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302A6-5CB6-43C4-9248-A26BCD0A951E}" type="slidenum">
              <a:rPr lang="en-US" smtClean="0"/>
              <a:t>‹#›</a:t>
            </a:fld>
            <a:endParaRPr lang="en-US"/>
          </a:p>
        </p:txBody>
      </p:sp>
    </p:spTree>
    <p:extLst>
      <p:ext uri="{BB962C8B-B14F-4D97-AF65-F5344CB8AC3E}">
        <p14:creationId xmlns:p14="http://schemas.microsoft.com/office/powerpoint/2010/main" val="377932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Avoiding Budget Catastrophe</a:t>
            </a:r>
            <a:endParaRPr lang="en-US" dirty="0"/>
          </a:p>
        </p:txBody>
      </p:sp>
      <p:sp>
        <p:nvSpPr>
          <p:cNvPr id="3" name="Subtitle 2"/>
          <p:cNvSpPr>
            <a:spLocks noGrp="1"/>
          </p:cNvSpPr>
          <p:nvPr>
            <p:ph type="subTitle" idx="1"/>
          </p:nvPr>
        </p:nvSpPr>
        <p:spPr>
          <a:xfrm>
            <a:off x="1371600" y="3886200"/>
            <a:ext cx="6400800" cy="2514600"/>
          </a:xfrm>
        </p:spPr>
        <p:txBody>
          <a:bodyPr>
            <a:normAutofit fontScale="92500"/>
          </a:bodyPr>
          <a:lstStyle/>
          <a:p>
            <a:r>
              <a:rPr lang="en-US" sz="2600" dirty="0" smtClean="0"/>
              <a:t>Len Burman</a:t>
            </a:r>
            <a:endParaRPr lang="en-US" sz="2600" dirty="0"/>
          </a:p>
          <a:p>
            <a:r>
              <a:rPr lang="en-US" sz="2600" dirty="0" smtClean="0"/>
              <a:t>Syracuse University and NBER</a:t>
            </a:r>
          </a:p>
          <a:p>
            <a:endParaRPr lang="en-US" sz="2600" dirty="0" smtClean="0"/>
          </a:p>
          <a:p>
            <a:r>
              <a:rPr lang="en-US" sz="2600" dirty="0"/>
              <a:t>Central New York Council for the Social Studies</a:t>
            </a:r>
          </a:p>
          <a:p>
            <a:r>
              <a:rPr lang="en-US" sz="2600" dirty="0" smtClean="0"/>
              <a:t>October 4, 2011</a:t>
            </a:r>
          </a:p>
          <a:p>
            <a:endParaRPr lang="en-US" dirty="0" smtClean="0"/>
          </a:p>
        </p:txBody>
      </p:sp>
    </p:spTree>
    <p:extLst>
      <p:ext uri="{BB962C8B-B14F-4D97-AF65-F5344CB8AC3E}">
        <p14:creationId xmlns:p14="http://schemas.microsoft.com/office/powerpoint/2010/main" val="3407322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7E0C630-4D00-4999-B52C-585CA8657BFD}" type="slidenum">
              <a:rPr lang="en-US" smtClean="0"/>
              <a:pPr/>
              <a:t>10</a:t>
            </a:fld>
            <a:endParaRPr lang="en-US"/>
          </a:p>
        </p:txBody>
      </p:sp>
      <p:graphicFrame>
        <p:nvGraphicFramePr>
          <p:cNvPr id="6" name="Chart 5"/>
          <p:cNvGraphicFramePr>
            <a:graphicFrameLocks noGrp="1"/>
          </p:cNvGraphicFramePr>
          <p:nvPr>
            <p:extLst>
              <p:ext uri="{D42A27DB-BD31-4B8C-83A1-F6EECF244321}">
                <p14:modId xmlns:p14="http://schemas.microsoft.com/office/powerpoint/2010/main" val="3605661289"/>
              </p:ext>
            </p:extLst>
          </p:nvPr>
        </p:nvGraphicFramePr>
        <p:xfrm>
          <a:off x="228600" y="457200"/>
          <a:ext cx="8670192" cy="6293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0900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58952"/>
          </a:xfrm>
        </p:spPr>
        <p:txBody>
          <a:bodyPr>
            <a:normAutofit fontScale="90000"/>
          </a:bodyPr>
          <a:lstStyle/>
          <a:p>
            <a:pPr eaLnBrk="1" fontAlgn="auto" hangingPunct="1">
              <a:spcAft>
                <a:spcPts val="0"/>
              </a:spcAft>
              <a:defRPr/>
            </a:pPr>
            <a:r>
              <a:rPr lang="en-US" sz="3100" dirty="0" smtClean="0"/>
              <a:t>Major Foreign Holders of US Debt, in $billions, December 2010</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1474377990"/>
              </p:ext>
            </p:extLst>
          </p:nvPr>
        </p:nvGraphicFramePr>
        <p:xfrm>
          <a:off x="228600" y="1371600"/>
          <a:ext cx="8582025" cy="54721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3563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spcBef>
                <a:spcPts val="0"/>
              </a:spcBef>
              <a:spcAft>
                <a:spcPts val="0"/>
              </a:spcAft>
            </a:pPr>
            <a:r>
              <a:rPr lang="en-US" sz="2000" b="1" dirty="0" smtClean="0">
                <a:latin typeface="Arial"/>
                <a:ea typeface="Calibri"/>
                <a:cs typeface="Times New Roman"/>
              </a:rPr>
              <a:t>Distribution of Debt Crises by Debt Level, </a:t>
            </a:r>
            <a:r>
              <a:rPr lang="en-US" sz="2000" dirty="0" smtClean="0">
                <a:latin typeface="Times New Roman"/>
                <a:ea typeface="Calibri"/>
                <a:cs typeface="Times New Roman"/>
              </a:rPr>
              <a:t/>
            </a:r>
            <a:br>
              <a:rPr lang="en-US" sz="2000" dirty="0" smtClean="0">
                <a:latin typeface="Times New Roman"/>
                <a:ea typeface="Calibri"/>
                <a:cs typeface="Times New Roman"/>
              </a:rPr>
            </a:br>
            <a:r>
              <a:rPr lang="en-US" sz="2000" b="1" dirty="0" smtClean="0">
                <a:latin typeface="Arial"/>
                <a:ea typeface="Calibri"/>
                <a:cs typeface="Times New Roman"/>
              </a:rPr>
              <a:t>Middle-Income Countries, 1970-2008</a:t>
            </a:r>
            <a:r>
              <a:rPr lang="en-US" sz="2000" dirty="0" smtClean="0">
                <a:latin typeface="Times New Roman"/>
                <a:ea typeface="Calibri"/>
                <a:cs typeface="Times New Roman"/>
              </a:rPr>
              <a:t/>
            </a:r>
            <a:br>
              <a:rPr lang="en-US" sz="2000" dirty="0" smtClean="0">
                <a:latin typeface="Times New Roman"/>
                <a:ea typeface="Calibri"/>
                <a:cs typeface="Times New Roman"/>
              </a:rPr>
            </a:br>
            <a:endParaRPr lang="en-US" sz="1800" dirty="0"/>
          </a:p>
        </p:txBody>
      </p:sp>
      <p:sp>
        <p:nvSpPr>
          <p:cNvPr id="4" name="Slide Number Placeholder 3"/>
          <p:cNvSpPr>
            <a:spLocks noGrp="1"/>
          </p:cNvSpPr>
          <p:nvPr>
            <p:ph type="sldNum" sz="quarter" idx="12"/>
          </p:nvPr>
        </p:nvSpPr>
        <p:spPr/>
        <p:txBody>
          <a:bodyPr/>
          <a:lstStyle/>
          <a:p>
            <a:pPr>
              <a:defRPr/>
            </a:pPr>
            <a:fld id="{34E8FB10-5599-45F8-8ED0-1AEB835685FC}" type="slidenum">
              <a:rPr lang="en-US" smtClean="0"/>
              <a:pPr>
                <a:defRPr/>
              </a:pPr>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530108991"/>
              </p:ext>
            </p:extLst>
          </p:nvPr>
        </p:nvGraphicFramePr>
        <p:xfrm>
          <a:off x="533400" y="1523998"/>
          <a:ext cx="8153400" cy="3239193"/>
        </p:xfrm>
        <a:graphic>
          <a:graphicData uri="http://schemas.openxmlformats.org/drawingml/2006/table">
            <a:tbl>
              <a:tblPr/>
              <a:tblGrid>
                <a:gridCol w="4076700"/>
                <a:gridCol w="4076700"/>
              </a:tblGrid>
              <a:tr h="678873">
                <a:tc>
                  <a:txBody>
                    <a:bodyPr/>
                    <a:lstStyle/>
                    <a:p>
                      <a:pPr marL="0" marR="0" algn="ctr">
                        <a:spcBef>
                          <a:spcPts val="0"/>
                        </a:spcBef>
                        <a:spcAft>
                          <a:spcPts val="0"/>
                        </a:spcAft>
                      </a:pPr>
                      <a:r>
                        <a:rPr lang="en-US" sz="2400" dirty="0" smtClean="0">
                          <a:latin typeface="Arial"/>
                          <a:ea typeface="Calibri"/>
                          <a:cs typeface="Times New Roman"/>
                        </a:rPr>
                        <a:t>Maximum external debt/GNP </a:t>
                      </a:r>
                      <a:r>
                        <a:rPr lang="en-US" sz="2400" dirty="0">
                          <a:latin typeface="Arial"/>
                          <a:ea typeface="Calibri"/>
                          <a:cs typeface="Times New Roman"/>
                        </a:rPr>
                        <a:t>at </a:t>
                      </a:r>
                      <a:r>
                        <a:rPr lang="en-US" sz="2400" dirty="0" smtClean="0">
                          <a:latin typeface="Arial"/>
                          <a:ea typeface="Calibri"/>
                          <a:cs typeface="Times New Roman"/>
                        </a:rPr>
                        <a:t>time of crisis</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Cumulative % </a:t>
                      </a:r>
                      <a:r>
                        <a:rPr lang="en-US" sz="2400" dirty="0">
                          <a:latin typeface="Arial"/>
                          <a:ea typeface="Calibri"/>
                          <a:cs typeface="Times New Roman"/>
                        </a:rPr>
                        <a:t>of total </a:t>
                      </a:r>
                      <a:r>
                        <a:rPr lang="en-US" sz="2400" dirty="0" smtClean="0">
                          <a:latin typeface="Arial"/>
                          <a:ea typeface="Calibri"/>
                          <a:cs typeface="Times New Roman"/>
                        </a:rPr>
                        <a:t>debt crises</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smtClean="0">
                          <a:latin typeface="Arial"/>
                          <a:ea typeface="Calibri"/>
                          <a:cs typeface="Times New Roman"/>
                        </a:rPr>
                        <a:t>40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19</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smtClean="0">
                          <a:latin typeface="Arial"/>
                          <a:ea typeface="Calibri"/>
                          <a:cs typeface="Times New Roman"/>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52</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smtClean="0">
                          <a:latin typeface="Arial"/>
                          <a:ea typeface="Calibri"/>
                          <a:cs typeface="Times New Roman"/>
                        </a:rPr>
                        <a:t>80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68</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smtClean="0">
                          <a:latin typeface="Arial"/>
                          <a:ea typeface="Calibri"/>
                          <a:cs typeface="Times New Roman"/>
                        </a:rPr>
                        <a:t>100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84</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a:latin typeface="Arial"/>
                          <a:ea typeface="Calibri"/>
                          <a:cs typeface="Times New Roman"/>
                        </a:rPr>
                        <a:t>&gt; 100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100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873">
                <a:tc gridSpan="2">
                  <a:txBody>
                    <a:bodyPr/>
                    <a:lstStyle/>
                    <a:p>
                      <a:pPr marL="0" marR="0">
                        <a:spcBef>
                          <a:spcPts val="0"/>
                        </a:spcBef>
                        <a:spcAft>
                          <a:spcPts val="0"/>
                        </a:spcAft>
                      </a:pPr>
                      <a:endParaRPr lang="en-US" sz="1200" dirty="0">
                        <a:latin typeface="Arial"/>
                        <a:ea typeface="Calibri"/>
                        <a:cs typeface="Times New Roman"/>
                      </a:endParaRPr>
                    </a:p>
                    <a:p>
                      <a:pPr marL="0" marR="0">
                        <a:spcBef>
                          <a:spcPts val="0"/>
                        </a:spcBef>
                        <a:spcAft>
                          <a:spcPts val="0"/>
                        </a:spcAft>
                      </a:pPr>
                      <a:r>
                        <a:rPr lang="en-US" sz="1200" dirty="0">
                          <a:latin typeface="Arial"/>
                          <a:ea typeface="Calibri"/>
                          <a:cs typeface="Times New Roman"/>
                        </a:rPr>
                        <a:t>Source:  Reinhart and </a:t>
                      </a:r>
                      <a:r>
                        <a:rPr lang="en-US" sz="1200" dirty="0" err="1">
                          <a:latin typeface="Arial"/>
                          <a:ea typeface="Calibri"/>
                          <a:cs typeface="Times New Roman"/>
                        </a:rPr>
                        <a:t>Rogoff</a:t>
                      </a:r>
                      <a:r>
                        <a:rPr lang="en-US" sz="1200" dirty="0">
                          <a:latin typeface="Arial"/>
                          <a:ea typeface="Calibri"/>
                          <a:cs typeface="Times New Roman"/>
                        </a:rPr>
                        <a:t> (2009), p. 24.</a:t>
                      </a:r>
                      <a:endParaRPr lang="en-U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319135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extLst>
              <p:ext uri="{D42A27DB-BD31-4B8C-83A1-F6EECF244321}">
                <p14:modId xmlns:p14="http://schemas.microsoft.com/office/powerpoint/2010/main" val="3480583371"/>
              </p:ext>
            </p:extLst>
          </p:nvPr>
        </p:nvGraphicFramePr>
        <p:xfrm>
          <a:off x="236904" y="282493"/>
          <a:ext cx="8670192" cy="629301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124200" y="1371600"/>
            <a:ext cx="1447800" cy="430887"/>
          </a:xfrm>
          <a:prstGeom prst="rect">
            <a:avLst/>
          </a:prstGeom>
          <a:noFill/>
        </p:spPr>
        <p:txBody>
          <a:bodyPr wrap="square" rtlCol="0">
            <a:spAutoFit/>
          </a:bodyPr>
          <a:lstStyle/>
          <a:p>
            <a:r>
              <a:rPr lang="en-US" sz="1100" b="1" dirty="0">
                <a:solidFill>
                  <a:srgbClr val="FF0000"/>
                </a:solidFill>
              </a:rPr>
              <a:t>Current </a:t>
            </a:r>
            <a:r>
              <a:rPr lang="en-US" sz="1100" b="1" dirty="0" smtClean="0">
                <a:solidFill>
                  <a:srgbClr val="FF0000"/>
                </a:solidFill>
              </a:rPr>
              <a:t>Policy </a:t>
            </a:r>
            <a:r>
              <a:rPr lang="en-US" sz="1100" b="1" dirty="0">
                <a:solidFill>
                  <a:srgbClr val="FF0000"/>
                </a:solidFill>
              </a:rPr>
              <a:t>with </a:t>
            </a:r>
            <a:r>
              <a:rPr lang="en-US" sz="1100" b="1" dirty="0" smtClean="0">
                <a:solidFill>
                  <a:srgbClr val="FF0000"/>
                </a:solidFill>
              </a:rPr>
              <a:t>Risk Premium</a:t>
            </a:r>
            <a:endParaRPr lang="en-US" sz="1100" b="1" dirty="0">
              <a:solidFill>
                <a:srgbClr val="FF0000"/>
              </a:solidFill>
            </a:endParaRPr>
          </a:p>
        </p:txBody>
      </p:sp>
      <p:sp>
        <p:nvSpPr>
          <p:cNvPr id="5" name="TextBox 4"/>
          <p:cNvSpPr txBox="1"/>
          <p:nvPr/>
        </p:nvSpPr>
        <p:spPr>
          <a:xfrm>
            <a:off x="4608689" y="2057400"/>
            <a:ext cx="2667000" cy="261610"/>
          </a:xfrm>
          <a:prstGeom prst="rect">
            <a:avLst/>
          </a:prstGeom>
          <a:noFill/>
        </p:spPr>
        <p:txBody>
          <a:bodyPr wrap="square" rtlCol="0">
            <a:spAutoFit/>
          </a:bodyPr>
          <a:lstStyle/>
          <a:p>
            <a:r>
              <a:rPr lang="en-US" sz="1100" b="1" dirty="0" smtClean="0">
                <a:solidFill>
                  <a:srgbClr val="7030A0"/>
                </a:solidFill>
              </a:rPr>
              <a:t>Current Policy</a:t>
            </a:r>
            <a:endParaRPr lang="en-US" sz="1100" b="1" dirty="0">
              <a:solidFill>
                <a:srgbClr val="7030A0"/>
              </a:solidFill>
            </a:endParaRPr>
          </a:p>
        </p:txBody>
      </p:sp>
      <p:sp>
        <p:nvSpPr>
          <p:cNvPr id="6" name="TextBox 5"/>
          <p:cNvSpPr txBox="1"/>
          <p:nvPr/>
        </p:nvSpPr>
        <p:spPr>
          <a:xfrm>
            <a:off x="5638800" y="4800600"/>
            <a:ext cx="2819400" cy="261610"/>
          </a:xfrm>
          <a:prstGeom prst="rect">
            <a:avLst/>
          </a:prstGeom>
          <a:noFill/>
        </p:spPr>
        <p:txBody>
          <a:bodyPr wrap="square" rtlCol="0">
            <a:spAutoFit/>
          </a:bodyPr>
          <a:lstStyle/>
          <a:p>
            <a:r>
              <a:rPr lang="en-US" sz="1100" b="1" dirty="0" smtClean="0">
                <a:solidFill>
                  <a:srgbClr val="00B050"/>
                </a:solidFill>
              </a:rPr>
              <a:t>BPC Plan</a:t>
            </a:r>
            <a:endParaRPr lang="en-US" sz="1100" b="1" dirty="0">
              <a:solidFill>
                <a:srgbClr val="00B050"/>
              </a:solidFill>
            </a:endParaRPr>
          </a:p>
        </p:txBody>
      </p:sp>
    </p:spTree>
    <p:extLst>
      <p:ext uri="{BB962C8B-B14F-4D97-AF65-F5344CB8AC3E}">
        <p14:creationId xmlns:p14="http://schemas.microsoft.com/office/powerpoint/2010/main" val="12077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chart seriesIdx="1" categoryIdx="-4" bldStep="series"/>
                                            </p:graphic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chart seriesIdx="2" categoryIdx="-4" bldStep="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chart seriesIdx="3" categoryIdx="-4" bldStep="series"/>
                                            </p:graphic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nvGraphicFramePr>
        <p:xfrm>
          <a:off x="236904" y="282493"/>
          <a:ext cx="8670192" cy="629301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83200" y="2514600"/>
            <a:ext cx="2667000" cy="261610"/>
          </a:xfrm>
          <a:prstGeom prst="rect">
            <a:avLst/>
          </a:prstGeom>
          <a:noFill/>
        </p:spPr>
        <p:txBody>
          <a:bodyPr wrap="square" rtlCol="0">
            <a:spAutoFit/>
          </a:bodyPr>
          <a:lstStyle/>
          <a:p>
            <a:r>
              <a:rPr lang="en-US" sz="1100" b="1" dirty="0" smtClean="0">
                <a:solidFill>
                  <a:srgbClr val="FF0000"/>
                </a:solidFill>
              </a:rPr>
              <a:t>Interest Plus Debt Service</a:t>
            </a:r>
            <a:endParaRPr lang="en-US" sz="1100" b="1" dirty="0">
              <a:solidFill>
                <a:srgbClr val="FF0000"/>
              </a:solidFill>
            </a:endParaRPr>
          </a:p>
        </p:txBody>
      </p:sp>
    </p:spTree>
    <p:extLst>
      <p:ext uri="{BB962C8B-B14F-4D97-AF65-F5344CB8AC3E}">
        <p14:creationId xmlns:p14="http://schemas.microsoft.com/office/powerpoint/2010/main" val="55187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chart seriesIdx="0" categoryIdx="-4" bldStep="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chart seriesIdx="2"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2800" dirty="0" smtClean="0"/>
              <a:t>The Longer we Delay, the More Painful the Adjustment:</a:t>
            </a:r>
            <a:br>
              <a:rPr lang="en-US" sz="2800" dirty="0" smtClean="0"/>
            </a:br>
            <a:r>
              <a:rPr lang="en-US" sz="2000" dirty="0" smtClean="0"/>
              <a:t>Required Tax Increase or Spending Cut to Stabilize the Debt</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1504385"/>
              </p:ext>
            </p:extLst>
          </p:nvPr>
        </p:nvGraphicFramePr>
        <p:xfrm>
          <a:off x="574964" y="1676400"/>
          <a:ext cx="8229600" cy="2123440"/>
        </p:xfrm>
        <a:graphic>
          <a:graphicData uri="http://schemas.openxmlformats.org/drawingml/2006/table">
            <a:tbl>
              <a:tblPr firstRow="1" bandRow="1">
                <a:tableStyleId>{5C22544A-7EE6-4342-B048-85BDC9FD1C3A}</a:tableStyleId>
              </a:tblPr>
              <a:tblGrid>
                <a:gridCol w="1789044"/>
                <a:gridCol w="1635697"/>
                <a:gridCol w="1635697"/>
                <a:gridCol w="1584581"/>
                <a:gridCol w="1584581"/>
              </a:tblGrid>
              <a:tr h="370840">
                <a:tc rowSpan="2">
                  <a:txBody>
                    <a:bodyPr/>
                    <a:lstStyle/>
                    <a:p>
                      <a:r>
                        <a:rPr lang="en-US" dirty="0" smtClean="0"/>
                        <a:t>Year Action is Taken</a:t>
                      </a:r>
                      <a:endParaRPr lang="en-US" dirty="0"/>
                    </a:p>
                  </a:txBody>
                  <a:tcPr marL="100771" marR="100771"/>
                </a:tc>
                <a:tc gridSpan="2">
                  <a:txBody>
                    <a:bodyPr/>
                    <a:lstStyle/>
                    <a:p>
                      <a:pPr algn="ctr"/>
                      <a:r>
                        <a:rPr lang="en-US" dirty="0" smtClean="0"/>
                        <a:t>Raise Tax Rates</a:t>
                      </a:r>
                      <a:endParaRPr lang="en-US" dirty="0"/>
                    </a:p>
                  </a:txBody>
                  <a:tcPr marL="100771" marR="100771"/>
                </a:tc>
                <a:tc hMerge="1">
                  <a:txBody>
                    <a:bodyPr/>
                    <a:lstStyle/>
                    <a:p>
                      <a:endParaRPr lang="en-US" dirty="0"/>
                    </a:p>
                  </a:txBody>
                  <a:tcPr marL="100771" marR="100771"/>
                </a:tc>
                <a:tc gridSpan="2">
                  <a:txBody>
                    <a:bodyPr/>
                    <a:lstStyle/>
                    <a:p>
                      <a:pPr algn="ctr"/>
                      <a:r>
                        <a:rPr lang="en-US" dirty="0" smtClean="0"/>
                        <a:t>Cut Benefits</a:t>
                      </a:r>
                      <a:endParaRPr lang="en-US" dirty="0"/>
                    </a:p>
                  </a:txBody>
                  <a:tcPr marL="100771" marR="100771"/>
                </a:tc>
                <a:tc hMerge="1">
                  <a:txBody>
                    <a:bodyPr/>
                    <a:lstStyle/>
                    <a:p>
                      <a:endParaRPr lang="en-US" dirty="0"/>
                    </a:p>
                  </a:txBody>
                  <a:tcPr marL="100771" marR="100771"/>
                </a:tc>
              </a:tr>
              <a:tr h="370840">
                <a:tc vMerge="1">
                  <a:txBody>
                    <a:bodyPr/>
                    <a:lstStyle/>
                    <a:p>
                      <a:endParaRPr lang="en-US" sz="1800" b="1" kern="1200" dirty="0">
                        <a:solidFill>
                          <a:schemeClr val="lt1"/>
                        </a:solidFill>
                        <a:latin typeface="+mn-lt"/>
                        <a:ea typeface="+mn-ea"/>
                        <a:cs typeface="+mn-cs"/>
                      </a:endParaRPr>
                    </a:p>
                  </a:txBody>
                  <a:tcPr marL="100771" marR="100771"/>
                </a:tc>
                <a:tc>
                  <a:txBody>
                    <a:bodyPr/>
                    <a:lstStyle/>
                    <a:p>
                      <a:r>
                        <a:rPr lang="en-US" sz="1800" b="1" kern="1200" dirty="0" smtClean="0">
                          <a:solidFill>
                            <a:schemeClr val="lt1"/>
                          </a:solidFill>
                          <a:latin typeface="+mn-lt"/>
                          <a:ea typeface="+mn-ea"/>
                          <a:cs typeface="+mn-cs"/>
                        </a:rPr>
                        <a:t>% of GDP</a:t>
                      </a:r>
                      <a:endParaRPr lang="en-US" sz="1800" b="1" kern="1200" dirty="0">
                        <a:solidFill>
                          <a:schemeClr val="lt1"/>
                        </a:solidFill>
                        <a:latin typeface="+mn-lt"/>
                        <a:ea typeface="+mn-ea"/>
                        <a:cs typeface="+mn-cs"/>
                      </a:endParaRPr>
                    </a:p>
                  </a:txBody>
                  <a:tcPr marL="100771" marR="100771">
                    <a:solidFill>
                      <a:schemeClr val="accent1"/>
                    </a:solidFill>
                  </a:tcPr>
                </a:tc>
                <a:tc>
                  <a:txBody>
                    <a:bodyPr/>
                    <a:lstStyle/>
                    <a:p>
                      <a:pPr algn="ctr"/>
                      <a:r>
                        <a:rPr lang="en-US" sz="1800" b="1" kern="1200" dirty="0" smtClean="0">
                          <a:solidFill>
                            <a:schemeClr val="lt1"/>
                          </a:solidFill>
                          <a:latin typeface="+mn-lt"/>
                          <a:ea typeface="+mn-ea"/>
                          <a:cs typeface="+mn-cs"/>
                        </a:rPr>
                        <a:t>% of Revenues</a:t>
                      </a:r>
                      <a:endParaRPr lang="en-US" sz="1800" b="1" kern="1200" dirty="0">
                        <a:solidFill>
                          <a:schemeClr val="lt1"/>
                        </a:solidFill>
                        <a:latin typeface="+mn-lt"/>
                        <a:ea typeface="+mn-ea"/>
                        <a:cs typeface="+mn-cs"/>
                      </a:endParaRPr>
                    </a:p>
                  </a:txBody>
                  <a:tcPr marL="100771" marR="100771">
                    <a:solidFill>
                      <a:schemeClr val="accent1"/>
                    </a:solidFill>
                  </a:tcPr>
                </a:tc>
                <a:tc>
                  <a:txBody>
                    <a:bodyPr/>
                    <a:lstStyle/>
                    <a:p>
                      <a:r>
                        <a:rPr lang="en-US" sz="1800" b="1" kern="1200" dirty="0" smtClean="0">
                          <a:solidFill>
                            <a:schemeClr val="lt1"/>
                          </a:solidFill>
                          <a:latin typeface="+mn-lt"/>
                          <a:ea typeface="+mn-ea"/>
                          <a:cs typeface="+mn-cs"/>
                        </a:rPr>
                        <a:t>% of GDP</a:t>
                      </a:r>
                      <a:endParaRPr lang="en-US" sz="1800" b="1" kern="1200" dirty="0">
                        <a:solidFill>
                          <a:schemeClr val="lt1"/>
                        </a:solidFill>
                        <a:latin typeface="+mn-lt"/>
                        <a:ea typeface="+mn-ea"/>
                        <a:cs typeface="+mn-cs"/>
                      </a:endParaRPr>
                    </a:p>
                  </a:txBody>
                  <a:tcPr marL="100771" marR="100771">
                    <a:solidFill>
                      <a:schemeClr val="accent1"/>
                    </a:solidFill>
                  </a:tcPr>
                </a:tc>
                <a:tc>
                  <a:txBody>
                    <a:bodyPr/>
                    <a:lstStyle/>
                    <a:p>
                      <a:pPr algn="ctr"/>
                      <a:r>
                        <a:rPr lang="en-US" sz="1800" b="1" kern="1200" dirty="0" smtClean="0">
                          <a:solidFill>
                            <a:schemeClr val="lt1"/>
                          </a:solidFill>
                          <a:latin typeface="+mn-lt"/>
                          <a:ea typeface="+mn-ea"/>
                          <a:cs typeface="+mn-cs"/>
                        </a:rPr>
                        <a:t>% of Spending</a:t>
                      </a:r>
                      <a:endParaRPr lang="en-US" sz="1800" b="1" kern="1200" dirty="0">
                        <a:solidFill>
                          <a:schemeClr val="lt1"/>
                        </a:solidFill>
                        <a:latin typeface="+mn-lt"/>
                        <a:ea typeface="+mn-ea"/>
                        <a:cs typeface="+mn-cs"/>
                      </a:endParaRPr>
                    </a:p>
                  </a:txBody>
                  <a:tcPr marL="100771" marR="100771">
                    <a:solidFill>
                      <a:schemeClr val="accent1"/>
                    </a:solidFill>
                  </a:tcPr>
                </a:tc>
              </a:tr>
              <a:tr h="370840">
                <a:tc>
                  <a:txBody>
                    <a:bodyPr/>
                    <a:lstStyle/>
                    <a:p>
                      <a:r>
                        <a:rPr lang="en-US" dirty="0" smtClean="0"/>
                        <a:t>2015</a:t>
                      </a:r>
                      <a:endParaRPr lang="en-US" dirty="0"/>
                    </a:p>
                  </a:txBody>
                  <a:tcPr marL="100771" marR="100771"/>
                </a:tc>
                <a:tc>
                  <a:txBody>
                    <a:bodyPr/>
                    <a:lstStyle/>
                    <a:p>
                      <a:r>
                        <a:rPr lang="en-US" dirty="0" smtClean="0"/>
                        <a:t>2</a:t>
                      </a:r>
                      <a:endParaRPr lang="en-US" dirty="0"/>
                    </a:p>
                  </a:txBody>
                  <a:tcPr marL="100771" marR="100771"/>
                </a:tc>
                <a:tc>
                  <a:txBody>
                    <a:bodyPr/>
                    <a:lstStyle/>
                    <a:p>
                      <a:r>
                        <a:rPr lang="en-US" dirty="0" smtClean="0"/>
                        <a:t>11</a:t>
                      </a:r>
                      <a:endParaRPr lang="en-US" dirty="0"/>
                    </a:p>
                  </a:txBody>
                  <a:tcPr marL="100771" marR="100771"/>
                </a:tc>
                <a:tc>
                  <a:txBody>
                    <a:bodyPr/>
                    <a:lstStyle/>
                    <a:p>
                      <a:r>
                        <a:rPr lang="en-US" dirty="0" smtClean="0"/>
                        <a:t>2</a:t>
                      </a:r>
                      <a:r>
                        <a:rPr lang="en-US" baseline="0" dirty="0" smtClean="0"/>
                        <a:t> ½</a:t>
                      </a:r>
                      <a:endParaRPr lang="en-US" dirty="0"/>
                    </a:p>
                  </a:txBody>
                  <a:tcPr marL="100771" marR="100771"/>
                </a:tc>
                <a:tc>
                  <a:txBody>
                    <a:bodyPr/>
                    <a:lstStyle/>
                    <a:p>
                      <a:r>
                        <a:rPr lang="en-US" dirty="0" smtClean="0"/>
                        <a:t>12 ½ </a:t>
                      </a:r>
                      <a:endParaRPr lang="en-US" dirty="0"/>
                    </a:p>
                  </a:txBody>
                  <a:tcPr marL="100771" marR="100771"/>
                </a:tc>
              </a:tr>
              <a:tr h="370840">
                <a:tc>
                  <a:txBody>
                    <a:bodyPr/>
                    <a:lstStyle/>
                    <a:p>
                      <a:r>
                        <a:rPr lang="en-US" dirty="0" smtClean="0"/>
                        <a:t>2025</a:t>
                      </a:r>
                      <a:endParaRPr lang="en-US" dirty="0"/>
                    </a:p>
                  </a:txBody>
                  <a:tcPr marL="100771" marR="100771"/>
                </a:tc>
                <a:tc>
                  <a:txBody>
                    <a:bodyPr/>
                    <a:lstStyle/>
                    <a:p>
                      <a:r>
                        <a:rPr lang="en-US" dirty="0" smtClean="0"/>
                        <a:t>5 ½</a:t>
                      </a:r>
                      <a:endParaRPr lang="en-US" dirty="0"/>
                    </a:p>
                  </a:txBody>
                  <a:tcPr marL="100771" marR="100771"/>
                </a:tc>
                <a:tc>
                  <a:txBody>
                    <a:bodyPr/>
                    <a:lstStyle/>
                    <a:p>
                      <a:r>
                        <a:rPr lang="en-US" dirty="0" smtClean="0"/>
                        <a:t>26 ½ </a:t>
                      </a:r>
                      <a:endParaRPr lang="en-US" dirty="0"/>
                    </a:p>
                  </a:txBody>
                  <a:tcPr marL="100771" marR="100771"/>
                </a:tc>
                <a:tc>
                  <a:txBody>
                    <a:bodyPr/>
                    <a:lstStyle/>
                    <a:p>
                      <a:r>
                        <a:rPr lang="en-US" dirty="0" smtClean="0"/>
                        <a:t>6</a:t>
                      </a:r>
                      <a:endParaRPr lang="en-US" dirty="0"/>
                    </a:p>
                  </a:txBody>
                  <a:tcPr marL="100771" marR="100771"/>
                </a:tc>
                <a:tc>
                  <a:txBody>
                    <a:bodyPr/>
                    <a:lstStyle/>
                    <a:p>
                      <a:r>
                        <a:rPr lang="en-US" dirty="0" smtClean="0"/>
                        <a:t>26</a:t>
                      </a:r>
                      <a:endParaRPr lang="en-US" dirty="0"/>
                    </a:p>
                  </a:txBody>
                  <a:tcPr marL="100771" marR="100771"/>
                </a:tc>
              </a:tr>
              <a:tr h="370840">
                <a:tc>
                  <a:txBody>
                    <a:bodyPr/>
                    <a:lstStyle/>
                    <a:p>
                      <a:r>
                        <a:rPr lang="en-US" dirty="0" smtClean="0"/>
                        <a:t>Effect</a:t>
                      </a:r>
                      <a:r>
                        <a:rPr lang="en-US" baseline="0" dirty="0" smtClean="0"/>
                        <a:t> on GDP (2050)</a:t>
                      </a:r>
                      <a:endParaRPr lang="en-US" dirty="0"/>
                    </a:p>
                  </a:txBody>
                  <a:tcPr marL="100771" marR="100771"/>
                </a:tc>
                <a:tc>
                  <a:txBody>
                    <a:bodyPr/>
                    <a:lstStyle/>
                    <a:p>
                      <a:r>
                        <a:rPr lang="en-US" dirty="0" smtClean="0"/>
                        <a:t>- 7</a:t>
                      </a:r>
                      <a:endParaRPr lang="en-US" dirty="0"/>
                    </a:p>
                  </a:txBody>
                  <a:tcPr marL="100771" marR="100771"/>
                </a:tc>
                <a:tc>
                  <a:txBody>
                    <a:bodyPr/>
                    <a:lstStyle/>
                    <a:p>
                      <a:endParaRPr lang="en-US" dirty="0"/>
                    </a:p>
                  </a:txBody>
                  <a:tcPr marL="100771" marR="100771"/>
                </a:tc>
                <a:tc>
                  <a:txBody>
                    <a:bodyPr/>
                    <a:lstStyle/>
                    <a:p>
                      <a:r>
                        <a:rPr lang="en-US" dirty="0" smtClean="0"/>
                        <a:t>- 2 ½ </a:t>
                      </a:r>
                      <a:endParaRPr lang="en-US" dirty="0"/>
                    </a:p>
                  </a:txBody>
                  <a:tcPr marL="100771" marR="100771"/>
                </a:tc>
                <a:tc>
                  <a:txBody>
                    <a:bodyPr/>
                    <a:lstStyle/>
                    <a:p>
                      <a:endParaRPr lang="en-US" dirty="0"/>
                    </a:p>
                  </a:txBody>
                  <a:tcPr marL="100771" marR="100771"/>
                </a:tc>
              </a:tr>
            </a:tbl>
          </a:graphicData>
        </a:graphic>
      </p:graphicFrame>
      <p:sp>
        <p:nvSpPr>
          <p:cNvPr id="3278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FE436A6-C561-4D6F-A54D-93428146E79E}" type="slidenum">
              <a:rPr lang="en-US"/>
              <a:pPr fontAlgn="base">
                <a:spcBef>
                  <a:spcPct val="0"/>
                </a:spcBef>
                <a:spcAft>
                  <a:spcPct val="0"/>
                </a:spcAft>
                <a:defRPr/>
              </a:pPr>
              <a:t>15</a:t>
            </a:fld>
            <a:endParaRPr lang="en-US"/>
          </a:p>
        </p:txBody>
      </p:sp>
      <p:sp>
        <p:nvSpPr>
          <p:cNvPr id="32789" name="TextBox 5"/>
          <p:cNvSpPr txBox="1">
            <a:spLocks noChangeArrowheads="1"/>
          </p:cNvSpPr>
          <p:nvPr/>
        </p:nvSpPr>
        <p:spPr bwMode="auto">
          <a:xfrm>
            <a:off x="609600" y="4495800"/>
            <a:ext cx="6477000" cy="523220"/>
          </a:xfrm>
          <a:prstGeom prst="rect">
            <a:avLst/>
          </a:prstGeom>
          <a:noFill/>
          <a:ln w="9525">
            <a:noFill/>
            <a:miter lim="800000"/>
            <a:headEnd/>
            <a:tailEnd/>
          </a:ln>
        </p:spPr>
        <p:txBody>
          <a:bodyPr>
            <a:spAutoFit/>
          </a:bodyPr>
          <a:lstStyle/>
          <a:p>
            <a:r>
              <a:rPr lang="en-US" sz="1400" dirty="0">
                <a:latin typeface="Century Schoolbook" pitchFamily="18" charset="0"/>
              </a:rPr>
              <a:t>Source:  CBO, </a:t>
            </a:r>
            <a:r>
              <a:rPr lang="en-US" sz="1400" dirty="0" smtClean="0">
                <a:latin typeface="Century Schoolbook" pitchFamily="18" charset="0"/>
              </a:rPr>
              <a:t>“Economic Impacts of Waiting to Resolve the Long-term Budget Imbalance,” </a:t>
            </a:r>
            <a:r>
              <a:rPr lang="pt-BR" sz="1400" i="1" dirty="0" smtClean="0">
                <a:latin typeface="Century Schoolbook" pitchFamily="18" charset="0"/>
              </a:rPr>
              <a:t>Economic and Budget Issue Brief</a:t>
            </a:r>
            <a:r>
              <a:rPr lang="pt-BR" sz="1400" dirty="0" smtClean="0">
                <a:latin typeface="Century Schoolbook" pitchFamily="18" charset="0"/>
              </a:rPr>
              <a:t>, December 2010.</a:t>
            </a:r>
            <a:endParaRPr lang="en-US" sz="1400" dirty="0">
              <a:latin typeface="Century Schoolbook" pitchFamily="18" charset="0"/>
            </a:endParaRPr>
          </a:p>
        </p:txBody>
      </p:sp>
    </p:spTree>
    <p:extLst>
      <p:ext uri="{BB962C8B-B14F-4D97-AF65-F5344CB8AC3E}">
        <p14:creationId xmlns:p14="http://schemas.microsoft.com/office/powerpoint/2010/main" val="685319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eaLnBrk="1" fontAlgn="auto" hangingPunct="1">
              <a:spcAft>
                <a:spcPts val="0"/>
              </a:spcAft>
              <a:defRPr/>
            </a:pPr>
            <a:r>
              <a:rPr lang="en-US" sz="2800" dirty="0" smtClean="0"/>
              <a:t>But Can we Act too Soon?</a:t>
            </a:r>
            <a:endParaRPr lang="en-US" sz="2000" dirty="0"/>
          </a:p>
        </p:txBody>
      </p:sp>
      <p:sp>
        <p:nvSpPr>
          <p:cNvPr id="3278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FE436A6-C561-4D6F-A54D-93428146E79E}" type="slidenum">
              <a:rPr lang="en-US"/>
              <a:pPr fontAlgn="base">
                <a:spcBef>
                  <a:spcPct val="0"/>
                </a:spcBef>
                <a:spcAft>
                  <a:spcPct val="0"/>
                </a:spcAft>
                <a:defRPr/>
              </a:pPr>
              <a:t>16</a:t>
            </a:fld>
            <a:endParaRPr lang="en-US"/>
          </a:p>
        </p:txBody>
      </p:sp>
      <p:graphicFrame>
        <p:nvGraphicFramePr>
          <p:cNvPr id="8" name="Chart 7"/>
          <p:cNvGraphicFramePr>
            <a:graphicFrameLocks noChangeAspect="1"/>
          </p:cNvGraphicFramePr>
          <p:nvPr>
            <p:extLst>
              <p:ext uri="{D42A27DB-BD31-4B8C-83A1-F6EECF244321}">
                <p14:modId xmlns:p14="http://schemas.microsoft.com/office/powerpoint/2010/main" val="341930110"/>
              </p:ext>
            </p:extLst>
          </p:nvPr>
        </p:nvGraphicFramePr>
        <p:xfrm>
          <a:off x="609600" y="914400"/>
          <a:ext cx="79248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81000" y="6553199"/>
            <a:ext cx="3200400" cy="276999"/>
          </a:xfrm>
          <a:prstGeom prst="rect">
            <a:avLst/>
          </a:prstGeom>
          <a:noFill/>
        </p:spPr>
        <p:txBody>
          <a:bodyPr wrap="square" rtlCol="0">
            <a:spAutoFit/>
          </a:bodyPr>
          <a:lstStyle/>
          <a:p>
            <a:r>
              <a:rPr lang="en-US" sz="1200" dirty="0" smtClean="0"/>
              <a:t>Source:  CBO</a:t>
            </a:r>
            <a:endParaRPr lang="en-US" sz="1200" dirty="0"/>
          </a:p>
        </p:txBody>
      </p:sp>
    </p:spTree>
    <p:extLst>
      <p:ext uri="{BB962C8B-B14F-4D97-AF65-F5344CB8AC3E}">
        <p14:creationId xmlns:p14="http://schemas.microsoft.com/office/powerpoint/2010/main" val="4284915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469562003"/>
              </p:ext>
            </p:extLst>
          </p:nvPr>
        </p:nvGraphicFramePr>
        <p:xfrm>
          <a:off x="304799" y="228600"/>
          <a:ext cx="8613648" cy="6400800"/>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Arrow Connector 6"/>
          <p:cNvCxnSpPr/>
          <p:nvPr/>
        </p:nvCxnSpPr>
        <p:spPr>
          <a:xfrm>
            <a:off x="4343400" y="2133600"/>
            <a:ext cx="914400" cy="762000"/>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42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939940450"/>
              </p:ext>
            </p:extLst>
          </p:nvPr>
        </p:nvGraphicFramePr>
        <p:xfrm>
          <a:off x="304800" y="228600"/>
          <a:ext cx="8610599"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5782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deal with the debt?</a:t>
            </a:r>
            <a:endParaRPr lang="en-US" dirty="0"/>
          </a:p>
        </p:txBody>
      </p:sp>
      <p:sp>
        <p:nvSpPr>
          <p:cNvPr id="3" name="Content Placeholder 2"/>
          <p:cNvSpPr>
            <a:spLocks noGrp="1"/>
          </p:cNvSpPr>
          <p:nvPr>
            <p:ph idx="1"/>
          </p:nvPr>
        </p:nvSpPr>
        <p:spPr/>
        <p:txBody>
          <a:bodyPr>
            <a:normAutofit/>
          </a:bodyPr>
          <a:lstStyle/>
          <a:p>
            <a:r>
              <a:rPr lang="en-US" dirty="0" smtClean="0"/>
              <a:t>Cut foreign aid?</a:t>
            </a:r>
          </a:p>
          <a:p>
            <a:r>
              <a:rPr lang="en-US" dirty="0" smtClean="0"/>
              <a:t>Tax corporate jets?</a:t>
            </a:r>
          </a:p>
          <a:p>
            <a:r>
              <a:rPr lang="en-US" dirty="0" smtClean="0"/>
              <a:t>Eliminate waste fraud and abuse?</a:t>
            </a:r>
          </a:p>
          <a:p>
            <a:r>
              <a:rPr lang="en-US" dirty="0" smtClean="0"/>
              <a:t>Eliminate earmarks?</a:t>
            </a:r>
          </a:p>
          <a:p>
            <a:r>
              <a:rPr lang="en-US" dirty="0" smtClean="0"/>
              <a:t>Raise tax rates on rich people?</a:t>
            </a:r>
          </a:p>
        </p:txBody>
      </p:sp>
    </p:spTree>
    <p:extLst>
      <p:ext uri="{BB962C8B-B14F-4D97-AF65-F5344CB8AC3E}">
        <p14:creationId xmlns:p14="http://schemas.microsoft.com/office/powerpoint/2010/main" val="338144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8229600" cy="762000"/>
          </a:xfrm>
        </p:spPr>
        <p:txBody>
          <a:bodyPr>
            <a:noAutofit/>
          </a:bodyPr>
          <a:lstStyle/>
          <a:p>
            <a:r>
              <a:rPr lang="en-US" sz="2800" dirty="0" smtClean="0"/>
              <a:t>Deficit Projections for Obama Budget, in $billions</a:t>
            </a:r>
            <a:endParaRPr lang="en-US" sz="2800" dirty="0"/>
          </a:p>
        </p:txBody>
      </p:sp>
      <p:sp>
        <p:nvSpPr>
          <p:cNvPr id="4" name="Slide Number Placeholder 3"/>
          <p:cNvSpPr>
            <a:spLocks noGrp="1"/>
          </p:cNvSpPr>
          <p:nvPr>
            <p:ph type="sldNum" sz="quarter" idx="12"/>
          </p:nvPr>
        </p:nvSpPr>
        <p:spPr/>
        <p:txBody>
          <a:bodyPr/>
          <a:lstStyle/>
          <a:p>
            <a:fld id="{1387781E-569A-4BD2-BBF1-C7ED66CAE3D7}" type="slidenum">
              <a:rPr lang="en-US" smtClean="0"/>
              <a:pPr/>
              <a:t>2</a:t>
            </a:fld>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1223255931"/>
              </p:ext>
            </p:extLst>
          </p:nvPr>
        </p:nvGraphicFramePr>
        <p:xfrm>
          <a:off x="152400" y="1143000"/>
          <a:ext cx="8067675" cy="54332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8413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a:t>
            </a:r>
            <a:endParaRPr lang="en-US" dirty="0"/>
          </a:p>
        </p:txBody>
      </p:sp>
      <p:sp>
        <p:nvSpPr>
          <p:cNvPr id="3" name="Content Placeholder 2"/>
          <p:cNvSpPr>
            <a:spLocks noGrp="1"/>
          </p:cNvSpPr>
          <p:nvPr>
            <p:ph idx="1"/>
          </p:nvPr>
        </p:nvSpPr>
        <p:spPr/>
        <p:txBody>
          <a:bodyPr/>
          <a:lstStyle/>
          <a:p>
            <a:r>
              <a:rPr lang="en-US" dirty="0" smtClean="0"/>
              <a:t>Talk about how urgent the problem is, threaten to default on our obligations, almost shut down the government, and then promise painful cuts to discretionary spending and leave the hard decisions to a bipartisan super committee where half the members have vowed to never raise taxes while the other half has promised to never touch mandatory spending???</a:t>
            </a:r>
          </a:p>
          <a:p>
            <a:endParaRPr lang="en-US" dirty="0"/>
          </a:p>
        </p:txBody>
      </p:sp>
    </p:spTree>
    <p:extLst>
      <p:ext uri="{BB962C8B-B14F-4D97-AF65-F5344CB8AC3E}">
        <p14:creationId xmlns:p14="http://schemas.microsoft.com/office/powerpoint/2010/main" val="3584748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seriously…</a:t>
            </a:r>
            <a:endParaRPr lang="en-US" dirty="0"/>
          </a:p>
        </p:txBody>
      </p:sp>
      <p:sp>
        <p:nvSpPr>
          <p:cNvPr id="3" name="Content Placeholder 2"/>
          <p:cNvSpPr>
            <a:spLocks noGrp="1"/>
          </p:cNvSpPr>
          <p:nvPr>
            <p:ph idx="1"/>
          </p:nvPr>
        </p:nvSpPr>
        <p:spPr/>
        <p:txBody>
          <a:bodyPr/>
          <a:lstStyle/>
          <a:p>
            <a:r>
              <a:rPr lang="en-US" dirty="0" smtClean="0"/>
              <a:t>We must cut spending and raise taxes</a:t>
            </a:r>
          </a:p>
          <a:p>
            <a:r>
              <a:rPr lang="en-US" dirty="0" smtClean="0"/>
              <a:t>Fiscal tightening too soon could throw the economy into a depression</a:t>
            </a:r>
          </a:p>
          <a:p>
            <a:r>
              <a:rPr lang="en-US" dirty="0" smtClean="0"/>
              <a:t>Waiting too long could also produce a crisis</a:t>
            </a:r>
          </a:p>
          <a:p>
            <a:r>
              <a:rPr lang="en-US" dirty="0" smtClean="0"/>
              <a:t>Fortunately, we are governed by wise and </a:t>
            </a:r>
            <a:endParaRPr lang="en-US" dirty="0"/>
          </a:p>
        </p:txBody>
      </p:sp>
    </p:spTree>
    <p:extLst>
      <p:ext uri="{BB962C8B-B14F-4D97-AF65-F5344CB8AC3E}">
        <p14:creationId xmlns:p14="http://schemas.microsoft.com/office/powerpoint/2010/main" val="3009197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a:t>
            </a:r>
            <a:endParaRPr lang="en-US" dirty="0"/>
          </a:p>
        </p:txBody>
      </p:sp>
      <p:sp>
        <p:nvSpPr>
          <p:cNvPr id="3" name="Content Placeholder 2"/>
          <p:cNvSpPr>
            <a:spLocks noGrp="1"/>
          </p:cNvSpPr>
          <p:nvPr>
            <p:ph idx="1"/>
          </p:nvPr>
        </p:nvSpPr>
        <p:spPr/>
        <p:txBody>
          <a:bodyPr/>
          <a:lstStyle/>
          <a:p>
            <a:r>
              <a:rPr lang="en-US" dirty="0" smtClean="0"/>
              <a:t>Barring enormous cuts, spending will increase because of demographics and health care</a:t>
            </a:r>
          </a:p>
          <a:p>
            <a:r>
              <a:rPr lang="en-US" dirty="0" smtClean="0"/>
              <a:t>Discretionary spending increased as part of economic stimulus, but is expected to return to modest levels</a:t>
            </a:r>
          </a:p>
          <a:p>
            <a:r>
              <a:rPr lang="en-US" dirty="0" smtClean="0"/>
              <a:t>Spending pressures exist at all levels of government—it’s not just a federal problem</a:t>
            </a:r>
          </a:p>
          <a:p>
            <a:endParaRPr lang="en-US" dirty="0"/>
          </a:p>
        </p:txBody>
      </p:sp>
    </p:spTree>
    <p:extLst>
      <p:ext uri="{BB962C8B-B14F-4D97-AF65-F5344CB8AC3E}">
        <p14:creationId xmlns:p14="http://schemas.microsoft.com/office/powerpoint/2010/main" val="151126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218419982"/>
              </p:ext>
            </p:extLst>
          </p:nvPr>
        </p:nvGraphicFramePr>
        <p:xfrm>
          <a:off x="0" y="-17417"/>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4810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44163933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854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2195168445"/>
              </p:ext>
            </p:extLst>
          </p:nvPr>
        </p:nvGraphicFramePr>
        <p:xfrm>
          <a:off x="0" y="76200"/>
          <a:ext cx="9144000" cy="6629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3461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50838"/>
            <a:ext cx="7467600" cy="639762"/>
          </a:xfrm>
        </p:spPr>
        <p:txBody>
          <a:bodyPr>
            <a:normAutofit/>
          </a:bodyPr>
          <a:lstStyle/>
          <a:p>
            <a:r>
              <a:rPr lang="en-US" sz="3200" dirty="0" smtClean="0"/>
              <a:t>Ratio of Workers to Retirees</a:t>
            </a:r>
            <a:endParaRPr lang="en-US" sz="3200" dirty="0"/>
          </a:p>
        </p:txBody>
      </p:sp>
      <p:sp>
        <p:nvSpPr>
          <p:cNvPr id="3" name="Slide Number Placeholder 2"/>
          <p:cNvSpPr>
            <a:spLocks noGrp="1"/>
          </p:cNvSpPr>
          <p:nvPr>
            <p:ph type="sldNum" sz="quarter" idx="12"/>
          </p:nvPr>
        </p:nvSpPr>
        <p:spPr/>
        <p:txBody>
          <a:bodyPr/>
          <a:lstStyle/>
          <a:p>
            <a:pPr>
              <a:defRPr/>
            </a:pPr>
            <a:fld id="{A2F0C985-B335-45AD-8A59-71F5ADA728BB}" type="slidenum">
              <a:rPr lang="en-US" smtClean="0"/>
              <a:pPr>
                <a:defRPr/>
              </a:pPr>
              <a:t>26</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381000" y="1143000"/>
            <a:ext cx="7562354" cy="5491611"/>
          </a:xfrm>
          <a:prstGeom prst="rect">
            <a:avLst/>
          </a:prstGeom>
          <a:noFill/>
          <a:ln w="9525">
            <a:noFill/>
            <a:miter lim="800000"/>
            <a:headEnd/>
            <a:tailEnd/>
          </a:ln>
          <a:effectLst/>
        </p:spPr>
      </p:pic>
    </p:spTree>
    <p:extLst>
      <p:ext uri="{BB962C8B-B14F-4D97-AF65-F5344CB8AC3E}">
        <p14:creationId xmlns:p14="http://schemas.microsoft.com/office/powerpoint/2010/main" val="1714167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38125" y="285750"/>
          <a:ext cx="8667750" cy="6286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7663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23838" y="938999"/>
            <a:ext cx="8462961" cy="5647539"/>
          </a:xfrm>
          <a:prstGeom prst="rect">
            <a:avLst/>
          </a:prstGeom>
          <a:noFill/>
          <a:ln w="9525">
            <a:noFill/>
            <a:miter lim="800000"/>
            <a:headEnd/>
            <a:tailEnd/>
          </a:ln>
          <a:effectLst/>
        </p:spPr>
      </p:pic>
      <p:sp>
        <p:nvSpPr>
          <p:cNvPr id="2" name="Title 1"/>
          <p:cNvSpPr>
            <a:spLocks noGrp="1"/>
          </p:cNvSpPr>
          <p:nvPr>
            <p:ph type="title"/>
          </p:nvPr>
        </p:nvSpPr>
        <p:spPr/>
        <p:txBody>
          <a:bodyPr>
            <a:noAutofit/>
          </a:bodyPr>
          <a:lstStyle/>
          <a:p>
            <a:r>
              <a:rPr lang="en-US" sz="3200" dirty="0" smtClean="0"/>
              <a:t>Primary Spending as % of GDP, with and without Excess Health Costs, 2062-2080</a:t>
            </a:r>
            <a:endParaRPr lang="en-US" sz="3200" dirty="0"/>
          </a:p>
        </p:txBody>
      </p:sp>
      <p:sp>
        <p:nvSpPr>
          <p:cNvPr id="3" name="Slide Number Placeholder 2"/>
          <p:cNvSpPr>
            <a:spLocks noGrp="1"/>
          </p:cNvSpPr>
          <p:nvPr>
            <p:ph type="sldNum" sz="quarter" idx="11"/>
          </p:nvPr>
        </p:nvSpPr>
        <p:spPr/>
        <p:txBody>
          <a:bodyPr/>
          <a:lstStyle/>
          <a:p>
            <a:pPr>
              <a:defRPr/>
            </a:pPr>
            <a:fld id="{A2F0C985-B335-45AD-8A59-71F5ADA728BB}" type="slidenum">
              <a:rPr lang="en-US" smtClean="0"/>
              <a:pPr>
                <a:defRPr/>
              </a:pPr>
              <a:t>28</a:t>
            </a:fld>
            <a:endParaRPr lang="en-US"/>
          </a:p>
        </p:txBody>
      </p:sp>
    </p:spTree>
    <p:extLst>
      <p:ext uri="{BB962C8B-B14F-4D97-AF65-F5344CB8AC3E}">
        <p14:creationId xmlns:p14="http://schemas.microsoft.com/office/powerpoint/2010/main" val="27066597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4029714980"/>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8377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7E0C630-4D00-4999-B52C-585CA8657BFD}" type="slidenum">
              <a:rPr lang="en-US" smtClean="0"/>
              <a:pPr/>
              <a:t>3</a:t>
            </a:fld>
            <a:endParaRPr lang="en-US"/>
          </a:p>
        </p:txBody>
      </p:sp>
      <p:graphicFrame>
        <p:nvGraphicFramePr>
          <p:cNvPr id="6" name="Chart 5"/>
          <p:cNvGraphicFramePr>
            <a:graphicFrameLocks noGrp="1"/>
          </p:cNvGraphicFramePr>
          <p:nvPr>
            <p:extLst>
              <p:ext uri="{D42A27DB-BD31-4B8C-83A1-F6EECF244321}">
                <p14:modId xmlns:p14="http://schemas.microsoft.com/office/powerpoint/2010/main" val="2201600360"/>
              </p:ext>
            </p:extLst>
          </p:nvPr>
        </p:nvGraphicFramePr>
        <p:xfrm>
          <a:off x="228600" y="457200"/>
          <a:ext cx="8670192" cy="6293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362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3067372450"/>
              </p:ext>
            </p:extLst>
          </p:nvPr>
        </p:nvGraphicFramePr>
        <p:xfrm>
          <a:off x="238125" y="285750"/>
          <a:ext cx="8667750" cy="634365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858000" y="3777734"/>
            <a:ext cx="1219200" cy="307777"/>
          </a:xfrm>
          <a:prstGeom prst="rect">
            <a:avLst/>
          </a:prstGeom>
          <a:noFill/>
        </p:spPr>
        <p:txBody>
          <a:bodyPr wrap="square" rtlCol="0">
            <a:spAutoFit/>
          </a:bodyPr>
          <a:lstStyle/>
          <a:p>
            <a:r>
              <a:rPr lang="en-US" sz="1400" dirty="0" smtClean="0"/>
              <a:t>Federal</a:t>
            </a:r>
            <a:endParaRPr lang="en-US" sz="1400" dirty="0"/>
          </a:p>
        </p:txBody>
      </p:sp>
      <p:sp>
        <p:nvSpPr>
          <p:cNvPr id="5" name="TextBox 4"/>
          <p:cNvSpPr txBox="1"/>
          <p:nvPr/>
        </p:nvSpPr>
        <p:spPr>
          <a:xfrm>
            <a:off x="5638800" y="2004748"/>
            <a:ext cx="2057400" cy="307777"/>
          </a:xfrm>
          <a:prstGeom prst="rect">
            <a:avLst/>
          </a:prstGeom>
          <a:noFill/>
        </p:spPr>
        <p:txBody>
          <a:bodyPr wrap="square" rtlCol="0">
            <a:spAutoFit/>
          </a:bodyPr>
          <a:lstStyle/>
          <a:p>
            <a:r>
              <a:rPr lang="en-US" sz="1400" dirty="0" err="1" smtClean="0"/>
              <a:t>Federal+State+Local</a:t>
            </a:r>
            <a:endParaRPr lang="en-US" sz="1400" dirty="0" smtClean="0"/>
          </a:p>
        </p:txBody>
      </p:sp>
    </p:spTree>
    <p:extLst>
      <p:ext uri="{BB962C8B-B14F-4D97-AF65-F5344CB8AC3E}">
        <p14:creationId xmlns:p14="http://schemas.microsoft.com/office/powerpoint/2010/main" val="178778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0" categoryIdx="-4" bldStep="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3"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Tax revenues in US are low by international standards</a:t>
            </a:r>
          </a:p>
          <a:p>
            <a:r>
              <a:rPr lang="en-US" dirty="0" smtClean="0"/>
              <a:t>We don’t have a VAT</a:t>
            </a:r>
          </a:p>
          <a:p>
            <a:r>
              <a:rPr lang="en-US" dirty="0" smtClean="0"/>
              <a:t>Our corporate tax rate is high</a:t>
            </a:r>
          </a:p>
          <a:p>
            <a:r>
              <a:rPr lang="en-US" dirty="0" smtClean="0"/>
              <a:t>Our income tax is full of subsidies and loopholes (“tax expenditures”)</a:t>
            </a:r>
          </a:p>
          <a:p>
            <a:r>
              <a:rPr lang="en-US" dirty="0" smtClean="0"/>
              <a:t>And it’s complicated, unfair, and doesn’t raise enough revenue to pay for government</a:t>
            </a:r>
          </a:p>
          <a:p>
            <a:r>
              <a:rPr lang="en-US" dirty="0" smtClean="0"/>
              <a:t>Economic inequality is at the highest level since the Great Depression</a:t>
            </a:r>
          </a:p>
          <a:p>
            <a:endParaRPr lang="en-US" dirty="0" smtClean="0"/>
          </a:p>
          <a:p>
            <a:endParaRPr lang="en-US" dirty="0"/>
          </a:p>
        </p:txBody>
      </p:sp>
    </p:spTree>
    <p:extLst>
      <p:ext uri="{BB962C8B-B14F-4D97-AF65-F5344CB8AC3E}">
        <p14:creationId xmlns:p14="http://schemas.microsoft.com/office/powerpoint/2010/main" val="7771659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105109505"/>
              </p:ext>
            </p:extLst>
          </p:nvPr>
        </p:nvGraphicFramePr>
        <p:xfrm>
          <a:off x="236904" y="282493"/>
          <a:ext cx="8670192" cy="6293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12969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38125" y="1219200"/>
          <a:ext cx="8667750" cy="535781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57200" y="533400"/>
            <a:ext cx="8229600" cy="685800"/>
          </a:xfrm>
        </p:spPr>
        <p:txBody>
          <a:bodyPr>
            <a:noAutofit/>
          </a:bodyPr>
          <a:lstStyle/>
          <a:p>
            <a:r>
              <a:rPr lang="en-US" sz="2800" dirty="0" smtClean="0"/>
              <a:t>Consumption Tax as Percent of GDP, </a:t>
            </a:r>
            <a:br>
              <a:rPr lang="en-US" sz="2800" dirty="0" smtClean="0"/>
            </a:br>
            <a:r>
              <a:rPr lang="en-US" sz="2800" dirty="0" smtClean="0"/>
              <a:t>OECD Countries, 2007</a:t>
            </a:r>
            <a:endParaRPr lang="en-US" sz="2800" dirty="0"/>
          </a:p>
        </p:txBody>
      </p:sp>
    </p:spTree>
    <p:extLst>
      <p:ext uri="{BB962C8B-B14F-4D97-AF65-F5344CB8AC3E}">
        <p14:creationId xmlns:p14="http://schemas.microsoft.com/office/powerpoint/2010/main" val="34479692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Combined Federal, State, and Local Corporate Tax Rate in OECD Countries, 2011</a:t>
            </a:r>
          </a:p>
        </p:txBody>
      </p:sp>
      <p:sp>
        <p:nvSpPr>
          <p:cNvPr id="3" name="Slide Number Placeholder 2"/>
          <p:cNvSpPr>
            <a:spLocks noGrp="1"/>
          </p:cNvSpPr>
          <p:nvPr>
            <p:ph type="sldNum" sz="quarter" idx="12"/>
          </p:nvPr>
        </p:nvSpPr>
        <p:spPr/>
        <p:txBody>
          <a:bodyPr/>
          <a:lstStyle/>
          <a:p>
            <a:fld id="{CC7BBFD0-7C11-46FA-B7A0-A8FD7B56C117}" type="slidenum">
              <a:rPr lang="en-US" smtClean="0"/>
              <a:pPr/>
              <a:t>34</a:t>
            </a:fld>
            <a:endParaRPr lang="en-US"/>
          </a:p>
        </p:txBody>
      </p:sp>
      <p:graphicFrame>
        <p:nvGraphicFramePr>
          <p:cNvPr id="6" name="Chart 5"/>
          <p:cNvGraphicFramePr>
            <a:graphicFrameLocks noGrp="1"/>
          </p:cNvGraphicFramePr>
          <p:nvPr>
            <p:extLst>
              <p:ext uri="{D42A27DB-BD31-4B8C-83A1-F6EECF244321}">
                <p14:modId xmlns:p14="http://schemas.microsoft.com/office/powerpoint/2010/main" val="62292169"/>
              </p:ext>
            </p:extLst>
          </p:nvPr>
        </p:nvGraphicFramePr>
        <p:xfrm>
          <a:off x="234108" y="1295400"/>
          <a:ext cx="8675783" cy="52837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13110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Value and Number of Tax Expenditures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313048699"/>
              </p:ext>
            </p:extLst>
          </p:nvPr>
        </p:nvGraphicFramePr>
        <p:xfrm>
          <a:off x="304800" y="1402739"/>
          <a:ext cx="8610600" cy="54435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7074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Tax Expenditures Compared to Other Spending, FY 2011</a:t>
            </a:r>
            <a:endParaRPr lang="en-US" dirty="0"/>
          </a:p>
        </p:txBody>
      </p:sp>
      <p:graphicFrame>
        <p:nvGraphicFramePr>
          <p:cNvPr id="4" name="Content Placeholder 3"/>
          <p:cNvGraphicFramePr>
            <a:graphicFrameLocks noGrp="1"/>
          </p:cNvGraphicFramePr>
          <p:nvPr>
            <p:ph idx="1"/>
          </p:nvPr>
        </p:nvGraphicFramePr>
        <p:xfrm>
          <a:off x="457200" y="2133600"/>
          <a:ext cx="8001001" cy="1609725"/>
        </p:xfrm>
        <a:graphic>
          <a:graphicData uri="http://schemas.openxmlformats.org/drawingml/2006/table">
            <a:tbl>
              <a:tblPr firstRow="1" bandRow="1">
                <a:tableStyleId>{5C22544A-7EE6-4342-B048-85BDC9FD1C3A}</a:tableStyleId>
              </a:tblPr>
              <a:tblGrid>
                <a:gridCol w="1510601"/>
                <a:gridCol w="1866036"/>
                <a:gridCol w="1332884"/>
                <a:gridCol w="1599460"/>
                <a:gridCol w="888589"/>
                <a:gridCol w="803431"/>
              </a:tblGrid>
              <a:tr h="370840">
                <a:tc>
                  <a:txBody>
                    <a:bodyPr/>
                    <a:lstStyle/>
                    <a:p>
                      <a:pPr algn="ctr" fontAlgn="b"/>
                      <a:endParaRPr lang="en-US" sz="1600" b="1" kern="1200" dirty="0" smtClean="0">
                        <a:solidFill>
                          <a:schemeClr val="lt1"/>
                        </a:solidFill>
                        <a:latin typeface="+mn-lt"/>
                        <a:ea typeface="+mn-ea"/>
                        <a:cs typeface="+mn-cs"/>
                      </a:endParaRPr>
                    </a:p>
                  </a:txBody>
                  <a:tcPr marL="9525" marR="9525" marT="9525" marB="0" anchor="b"/>
                </a:tc>
                <a:tc>
                  <a:txBody>
                    <a:bodyPr/>
                    <a:lstStyle/>
                    <a:p>
                      <a:pPr algn="ctr" fontAlgn="b"/>
                      <a:r>
                        <a:rPr lang="en-US" sz="1600" b="1" kern="1200" smtClean="0">
                          <a:solidFill>
                            <a:schemeClr val="lt1"/>
                          </a:solidFill>
                          <a:latin typeface="+mn-lt"/>
                          <a:ea typeface="+mn-ea"/>
                          <a:cs typeface="+mn-cs"/>
                        </a:rPr>
                        <a:t>Income Tax Expenditure</a:t>
                      </a:r>
                      <a:endParaRPr lang="en-US" sz="1600" b="1" kern="1200" dirty="0" smtClean="0">
                        <a:solidFill>
                          <a:schemeClr val="lt1"/>
                        </a:solidFill>
                        <a:latin typeface="+mn-lt"/>
                        <a:ea typeface="+mn-ea"/>
                        <a:cs typeface="+mn-cs"/>
                      </a:endParaRPr>
                    </a:p>
                  </a:txBody>
                  <a:tcPr marL="9525" marR="9525" marT="9525" marB="0" anchor="b"/>
                </a:tc>
                <a:tc>
                  <a:txBody>
                    <a:bodyPr/>
                    <a:lstStyle/>
                    <a:p>
                      <a:pPr algn="ctr" fontAlgn="b"/>
                      <a:r>
                        <a:rPr lang="en-US" sz="1600" b="1" kern="1200" dirty="0" smtClean="0">
                          <a:solidFill>
                            <a:schemeClr val="lt1"/>
                          </a:solidFill>
                          <a:latin typeface="+mn-lt"/>
                          <a:ea typeface="+mn-ea"/>
                          <a:cs typeface="+mn-cs"/>
                        </a:rPr>
                        <a:t>Mandatory</a:t>
                      </a:r>
                    </a:p>
                  </a:txBody>
                  <a:tcPr marL="9525" marR="9525" marT="9525" marB="0" anchor="b"/>
                </a:tc>
                <a:tc>
                  <a:txBody>
                    <a:bodyPr/>
                    <a:lstStyle/>
                    <a:p>
                      <a:pPr algn="ctr"/>
                      <a:r>
                        <a:rPr lang="en-US" sz="1600" b="1" kern="1200" dirty="0" smtClean="0">
                          <a:solidFill>
                            <a:schemeClr val="lt1"/>
                          </a:solidFill>
                          <a:latin typeface="+mn-lt"/>
                          <a:ea typeface="+mn-ea"/>
                          <a:cs typeface="+mn-cs"/>
                        </a:rPr>
                        <a:t>Discretionary</a:t>
                      </a:r>
                    </a:p>
                  </a:txBody>
                  <a:tcPr marL="9525" marR="9525" marT="9525" marB="0" anchor="b">
                    <a:lnR w="38100" cap="flat" cmpd="sng" algn="ctr">
                      <a:solidFill>
                        <a:schemeClr val="tx1"/>
                      </a:solidFill>
                      <a:prstDash val="solid"/>
                      <a:round/>
                      <a:headEnd type="none" w="med" len="med"/>
                      <a:tailEnd type="none" w="med" len="med"/>
                    </a:lnR>
                  </a:tcPr>
                </a:tc>
                <a:tc>
                  <a:txBody>
                    <a:bodyPr/>
                    <a:lstStyle/>
                    <a:p>
                      <a:pPr algn="ctr" fontAlgn="b"/>
                      <a:r>
                        <a:rPr lang="en-US" sz="1600" b="1" kern="1200" dirty="0" smtClean="0">
                          <a:solidFill>
                            <a:schemeClr val="lt1"/>
                          </a:solidFill>
                          <a:latin typeface="+mn-lt"/>
                          <a:ea typeface="+mn-ea"/>
                          <a:cs typeface="+mn-cs"/>
                        </a:rPr>
                        <a:t>Defense</a:t>
                      </a:r>
                      <a:endParaRPr lang="en-US" sz="1600" b="1" kern="1200" dirty="0">
                        <a:solidFill>
                          <a:schemeClr val="lt1"/>
                        </a:solidFill>
                        <a:latin typeface="+mn-lt"/>
                        <a:ea typeface="+mn-ea"/>
                        <a:cs typeface="+mn-cs"/>
                      </a:endParaRPr>
                    </a:p>
                  </a:txBody>
                  <a:tcPr marL="9525" marR="9525" marT="9525" marB="0" anchor="b">
                    <a:lnL w="38100" cap="flat" cmpd="sng" algn="ctr">
                      <a:solidFill>
                        <a:schemeClr val="tx1"/>
                      </a:solidFill>
                      <a:prstDash val="solid"/>
                      <a:round/>
                      <a:headEnd type="none" w="med" len="med"/>
                      <a:tailEnd type="none" w="med" len="med"/>
                    </a:lnL>
                  </a:tcPr>
                </a:tc>
                <a:tc>
                  <a:txBody>
                    <a:bodyPr/>
                    <a:lstStyle/>
                    <a:p>
                      <a:pPr algn="ctr" fontAlgn="b"/>
                      <a:r>
                        <a:rPr lang="en-US" sz="1600" b="1" kern="1200" dirty="0" smtClean="0">
                          <a:solidFill>
                            <a:schemeClr val="lt1"/>
                          </a:solidFill>
                          <a:latin typeface="+mn-lt"/>
                          <a:ea typeface="+mn-ea"/>
                          <a:cs typeface="+mn-cs"/>
                        </a:rPr>
                        <a:t>Non-defense</a:t>
                      </a:r>
                      <a:endParaRPr lang="en-US" sz="1600" b="1" kern="1200" dirty="0">
                        <a:solidFill>
                          <a:schemeClr val="lt1"/>
                        </a:solidFill>
                        <a:latin typeface="+mn-lt"/>
                        <a:ea typeface="+mn-ea"/>
                        <a:cs typeface="+mn-cs"/>
                      </a:endParaRPr>
                    </a:p>
                  </a:txBody>
                  <a:tcPr marL="9525" marR="9525" marT="9525" marB="0" anchor="b"/>
                </a:tc>
              </a:tr>
              <a:tr h="370840">
                <a:tc>
                  <a:txBody>
                    <a:bodyPr/>
                    <a:lstStyle/>
                    <a:p>
                      <a:pPr algn="l"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 Billions</a:t>
                      </a:r>
                    </a:p>
                  </a:txBody>
                  <a:tcPr marL="9525" marR="9525" marT="9525" marB="0" anchor="b"/>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1,177</a:t>
                      </a:r>
                    </a:p>
                  </a:txBody>
                  <a:tcPr marL="9525" marR="9525" marT="9525" marB="0" anchor="b"/>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2,165</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292934"/>
                          </a:solidFill>
                          <a:effectLst/>
                          <a:uLnTx/>
                          <a:uFillTx/>
                          <a:latin typeface="+mn-lt"/>
                          <a:ea typeface="+mn-ea"/>
                          <a:cs typeface="+mn-cs"/>
                        </a:rPr>
                        <a:t>1,415</a:t>
                      </a:r>
                    </a:p>
                  </a:txBody>
                  <a:tcPr marL="9525" marR="9525" marT="9525" marB="0" anchor="b">
                    <a:lnR w="38100" cap="flat" cmpd="sng" algn="ctr">
                      <a:solidFill>
                        <a:schemeClr val="tx1"/>
                      </a:solidFill>
                      <a:prstDash val="solid"/>
                      <a:round/>
                      <a:headEnd type="none" w="med" len="med"/>
                      <a:tailEnd type="none" w="med" len="med"/>
                    </a:lnR>
                  </a:tcPr>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744</a:t>
                      </a:r>
                    </a:p>
                  </a:txBody>
                  <a:tcPr marL="9525" marR="9525" marT="9525" marB="0" anchor="b">
                    <a:lnL w="38100" cap="flat" cmpd="sng" algn="ctr">
                      <a:solidFill>
                        <a:schemeClr val="tx1"/>
                      </a:solidFill>
                      <a:prstDash val="solid"/>
                      <a:round/>
                      <a:headEnd type="none" w="med" len="med"/>
                      <a:tailEnd type="none" w="med" len="med"/>
                    </a:lnL>
                  </a:tcPr>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671</a:t>
                      </a:r>
                    </a:p>
                  </a:txBody>
                  <a:tcPr marL="9525" marR="9525" marT="9525" marB="0" anchor="b"/>
                </a:tc>
              </a:tr>
              <a:tr h="370840">
                <a:tc>
                  <a:txBody>
                    <a:bodyPr/>
                    <a:lstStyle/>
                    <a:p>
                      <a:pPr algn="l"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Percent</a:t>
                      </a:r>
                    </a:p>
                  </a:txBody>
                  <a:tcPr marL="9525" marR="9525" marT="9525" marB="0" anchor="b"/>
                </a:tc>
                <a:tc>
                  <a:txBody>
                    <a:bodyPr/>
                    <a:lstStyle/>
                    <a:p>
                      <a:pPr algn="ctr" fontAlgn="b"/>
                      <a:r>
                        <a:rPr kumimoji="0" lang="en-US" sz="1800" b="1" i="0" u="none" strike="noStrike" kern="1200" cap="none" spc="0" normalizeH="0" baseline="0" noProof="0" smtClean="0">
                          <a:ln>
                            <a:noFill/>
                          </a:ln>
                          <a:solidFill>
                            <a:srgbClr val="292934"/>
                          </a:solidFill>
                          <a:effectLst/>
                          <a:uLnTx/>
                          <a:uFillTx/>
                          <a:latin typeface="+mn-lt"/>
                          <a:ea typeface="+mn-ea"/>
                          <a:cs typeface="+mn-cs"/>
                        </a:rPr>
                        <a:t>24.7 </a:t>
                      </a:r>
                      <a:endParaRPr kumimoji="0" lang="en-US" sz="1800" b="1" i="0" u="none" strike="noStrike" kern="1200" cap="none" spc="0" normalizeH="0" baseline="0" noProof="0" dirty="0" smtClean="0">
                        <a:ln>
                          <a:noFill/>
                        </a:ln>
                        <a:solidFill>
                          <a:srgbClr val="292934"/>
                        </a:solidFill>
                        <a:effectLst/>
                        <a:uLnTx/>
                        <a:uFillTx/>
                        <a:latin typeface="+mn-lt"/>
                        <a:ea typeface="+mn-ea"/>
                        <a:cs typeface="+mn-cs"/>
                      </a:endParaRPr>
                    </a:p>
                  </a:txBody>
                  <a:tcPr marL="9525" marR="9525" marT="9525" marB="0" anchor="b"/>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45.5 </a:t>
                      </a:r>
                    </a:p>
                  </a:txBody>
                  <a:tcPr marL="9525" marR="9525" marT="9525" marB="0" anchor="b"/>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29.7</a:t>
                      </a:r>
                    </a:p>
                  </a:txBody>
                  <a:tcPr marL="9525" marR="9525" marT="9525" marB="0" anchor="b">
                    <a:lnR w="38100" cap="flat" cmpd="sng" algn="ctr">
                      <a:solidFill>
                        <a:schemeClr val="tx1"/>
                      </a:solidFill>
                      <a:prstDash val="solid"/>
                      <a:round/>
                      <a:headEnd type="none" w="med" len="med"/>
                      <a:tailEnd type="none" w="med" len="med"/>
                    </a:lnR>
                  </a:tcPr>
                </a:tc>
                <a:tc>
                  <a:txBody>
                    <a:bodyPr/>
                    <a:lstStyle/>
                    <a:p>
                      <a:pPr algn="ctr" fontAlgn="b"/>
                      <a:r>
                        <a:rPr kumimoji="0" lang="en-US" sz="1800" b="1" i="0" u="none" strike="noStrike" kern="1200" cap="none" spc="0" normalizeH="0" baseline="0" noProof="0" smtClean="0">
                          <a:ln>
                            <a:noFill/>
                          </a:ln>
                          <a:solidFill>
                            <a:srgbClr val="292934"/>
                          </a:solidFill>
                          <a:effectLst/>
                          <a:uLnTx/>
                          <a:uFillTx/>
                          <a:latin typeface="+mn-lt"/>
                          <a:ea typeface="+mn-ea"/>
                          <a:cs typeface="+mn-cs"/>
                        </a:rPr>
                        <a:t> 15.6 </a:t>
                      </a:r>
                      <a:endParaRPr kumimoji="0" lang="en-US" sz="1800" b="1" i="0" u="none" strike="noStrike" kern="1200" cap="none" spc="0" normalizeH="0" baseline="0" noProof="0" dirty="0" smtClean="0">
                        <a:ln>
                          <a:noFill/>
                        </a:ln>
                        <a:solidFill>
                          <a:srgbClr val="292934"/>
                        </a:solidFill>
                        <a:effectLst/>
                        <a:uLnTx/>
                        <a:uFillTx/>
                        <a:latin typeface="+mn-lt"/>
                        <a:ea typeface="+mn-ea"/>
                        <a:cs typeface="+mn-cs"/>
                      </a:endParaRPr>
                    </a:p>
                  </a:txBody>
                  <a:tcPr marL="9525" marR="9525" marT="9525" marB="0" anchor="b">
                    <a:lnL w="38100" cap="flat" cmpd="sng" algn="ctr">
                      <a:solidFill>
                        <a:schemeClr val="tx1"/>
                      </a:solidFill>
                      <a:prstDash val="solid"/>
                      <a:round/>
                      <a:headEnd type="none" w="med" len="med"/>
                      <a:tailEnd type="none" w="med" len="med"/>
                    </a:lnL>
                  </a:tcPr>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 14.1 </a:t>
                      </a:r>
                    </a:p>
                  </a:txBody>
                  <a:tcPr marL="9525" marR="9525" marT="9525" marB="0" anchor="b"/>
                </a:tc>
              </a:tr>
              <a:tr h="370840">
                <a:tc>
                  <a:txBody>
                    <a:bodyPr/>
                    <a:lstStyle/>
                    <a:p>
                      <a:pPr algn="l"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 of GDP</a:t>
                      </a:r>
                    </a:p>
                  </a:txBody>
                  <a:tcPr marL="9525" marR="9525" marT="9525" marB="0" anchor="b"/>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7.6</a:t>
                      </a:r>
                    </a:p>
                  </a:txBody>
                  <a:tcPr marL="9525" marR="9525" marT="9525" marB="0" anchor="b"/>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14.0</a:t>
                      </a:r>
                    </a:p>
                  </a:txBody>
                  <a:tcPr marL="9525" marR="9525" marT="9525" marB="0" anchor="b"/>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9.1</a:t>
                      </a:r>
                    </a:p>
                  </a:txBody>
                  <a:tcPr marL="9525" marR="9525" marT="9525" marB="0" anchor="b">
                    <a:lnR w="38100" cap="flat" cmpd="sng" algn="ctr">
                      <a:solidFill>
                        <a:schemeClr val="tx1"/>
                      </a:solidFill>
                      <a:prstDash val="solid"/>
                      <a:round/>
                      <a:headEnd type="none" w="med" len="med"/>
                      <a:tailEnd type="none" w="med" len="med"/>
                    </a:lnR>
                  </a:tcPr>
                </a:tc>
                <a:tc>
                  <a:txBody>
                    <a:bodyPr/>
                    <a:lstStyle/>
                    <a:p>
                      <a:pPr algn="ctr" fontAlgn="b"/>
                      <a:r>
                        <a:rPr kumimoji="0" lang="en-US" sz="1800" b="1" i="0" u="none" strike="noStrike" kern="1200" cap="none" spc="0" normalizeH="0" baseline="0" noProof="0" smtClean="0">
                          <a:ln>
                            <a:noFill/>
                          </a:ln>
                          <a:solidFill>
                            <a:srgbClr val="292934"/>
                          </a:solidFill>
                          <a:effectLst/>
                          <a:uLnTx/>
                          <a:uFillTx/>
                          <a:latin typeface="+mn-lt"/>
                          <a:ea typeface="+mn-ea"/>
                          <a:cs typeface="+mn-cs"/>
                        </a:rPr>
                        <a:t>4.8 </a:t>
                      </a:r>
                      <a:endParaRPr kumimoji="0" lang="en-US" sz="1800" b="1" i="0" u="none" strike="noStrike" kern="1200" cap="none" spc="0" normalizeH="0" baseline="0" noProof="0" dirty="0" smtClean="0">
                        <a:ln>
                          <a:noFill/>
                        </a:ln>
                        <a:solidFill>
                          <a:srgbClr val="292934"/>
                        </a:solidFill>
                        <a:effectLst/>
                        <a:uLnTx/>
                        <a:uFillTx/>
                        <a:latin typeface="+mn-lt"/>
                        <a:ea typeface="+mn-ea"/>
                        <a:cs typeface="+mn-cs"/>
                      </a:endParaRPr>
                    </a:p>
                  </a:txBody>
                  <a:tcPr marL="9525" marR="9525" marT="9525" marB="0" anchor="b">
                    <a:lnL w="38100" cap="flat" cmpd="sng" algn="ctr">
                      <a:solidFill>
                        <a:schemeClr val="tx1"/>
                      </a:solidFill>
                      <a:prstDash val="solid"/>
                      <a:round/>
                      <a:headEnd type="none" w="med" len="med"/>
                      <a:tailEnd type="none" w="med" len="med"/>
                    </a:lnL>
                  </a:tcPr>
                </a:tc>
                <a:tc>
                  <a:txBody>
                    <a:bodyPr/>
                    <a:lstStyle/>
                    <a:p>
                      <a:pPr algn="ctr"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4.3 </a:t>
                      </a:r>
                    </a:p>
                  </a:txBody>
                  <a:tcPr marL="9525" marR="9525" marT="9525" marB="0" anchor="b"/>
                </a:tc>
              </a:tr>
            </a:tbl>
          </a:graphicData>
        </a:graphic>
      </p:graphicFrame>
      <p:sp>
        <p:nvSpPr>
          <p:cNvPr id="7" name="TextBox 6"/>
          <p:cNvSpPr txBox="1"/>
          <p:nvPr/>
        </p:nvSpPr>
        <p:spPr>
          <a:xfrm>
            <a:off x="457200" y="5181600"/>
            <a:ext cx="5486400" cy="369332"/>
          </a:xfrm>
          <a:prstGeom prst="rect">
            <a:avLst/>
          </a:prstGeom>
          <a:noFill/>
        </p:spPr>
        <p:txBody>
          <a:bodyPr wrap="square" rtlCol="0">
            <a:spAutoFit/>
          </a:bodyPr>
          <a:lstStyle/>
          <a:p>
            <a:r>
              <a:rPr lang="en-US" i="1" dirty="0" smtClean="0"/>
              <a:t>Tax expenditures are not chump change!</a:t>
            </a:r>
            <a:endParaRPr lang="en-US" i="1" dirty="0"/>
          </a:p>
        </p:txBody>
      </p:sp>
    </p:spTree>
    <p:extLst>
      <p:ext uri="{BB962C8B-B14F-4D97-AF65-F5344CB8AC3E}">
        <p14:creationId xmlns:p14="http://schemas.microsoft.com/office/powerpoint/2010/main" val="1202580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 Expenditures Compared to Other Taxes, FY 2011</a:t>
            </a:r>
            <a:endParaRPr lang="en-US" dirty="0"/>
          </a:p>
        </p:txBody>
      </p:sp>
      <p:graphicFrame>
        <p:nvGraphicFramePr>
          <p:cNvPr id="4" name="Table 3"/>
          <p:cNvGraphicFramePr>
            <a:graphicFrameLocks noGrp="1"/>
          </p:cNvGraphicFramePr>
          <p:nvPr/>
        </p:nvGraphicFramePr>
        <p:xfrm>
          <a:off x="457200" y="2057400"/>
          <a:ext cx="8153400" cy="2026920"/>
        </p:xfrm>
        <a:graphic>
          <a:graphicData uri="http://schemas.openxmlformats.org/drawingml/2006/table">
            <a:tbl>
              <a:tblPr firstRow="1" bandRow="1">
                <a:tableStyleId>{5C22544A-7EE6-4342-B048-85BDC9FD1C3A}</a:tableStyleId>
              </a:tblPr>
              <a:tblGrid>
                <a:gridCol w="1371600"/>
                <a:gridCol w="1752600"/>
                <a:gridCol w="1447800"/>
                <a:gridCol w="1524000"/>
                <a:gridCol w="1219200"/>
                <a:gridCol w="838200"/>
              </a:tblGrid>
              <a:tr h="370840">
                <a:tc>
                  <a:txBody>
                    <a:bodyPr/>
                    <a:lstStyle/>
                    <a:p>
                      <a:endParaRPr lang="en-US" dirty="0"/>
                    </a:p>
                  </a:txBody>
                  <a:tcPr/>
                </a:tc>
                <a:tc>
                  <a:txBody>
                    <a:bodyPr/>
                    <a:lstStyle/>
                    <a:p>
                      <a:pPr algn="ctr"/>
                      <a:r>
                        <a:rPr lang="en-US" dirty="0" smtClean="0"/>
                        <a:t>Income Tax Expenditures</a:t>
                      </a:r>
                      <a:endParaRPr lang="en-US" dirty="0"/>
                    </a:p>
                  </a:txBody>
                  <a:tcPr/>
                </a:tc>
                <a:tc>
                  <a:txBody>
                    <a:bodyPr/>
                    <a:lstStyle/>
                    <a:p>
                      <a:pPr algn="ctr"/>
                      <a:r>
                        <a:rPr lang="en-US" dirty="0" smtClean="0"/>
                        <a:t>Net Individual Income Tax</a:t>
                      </a:r>
                      <a:endParaRPr lang="en-US" dirty="0"/>
                    </a:p>
                  </a:txBody>
                  <a:tcPr/>
                </a:tc>
                <a:tc>
                  <a:txBody>
                    <a:bodyPr/>
                    <a:lstStyle/>
                    <a:p>
                      <a:pPr algn="ctr"/>
                      <a:r>
                        <a:rPr lang="en-US" dirty="0" smtClean="0"/>
                        <a:t>Corporate Income Tax</a:t>
                      </a:r>
                      <a:endParaRPr lang="en-US" dirty="0"/>
                    </a:p>
                  </a:txBody>
                  <a:tcPr/>
                </a:tc>
                <a:tc>
                  <a:txBody>
                    <a:bodyPr/>
                    <a:lstStyle/>
                    <a:p>
                      <a:pPr algn="ctr"/>
                      <a:r>
                        <a:rPr lang="en-US" dirty="0" smtClean="0"/>
                        <a:t>Payroll Tax</a:t>
                      </a:r>
                      <a:endParaRPr lang="en-US" dirty="0"/>
                    </a:p>
                  </a:txBody>
                  <a:tcPr/>
                </a:tc>
                <a:tc>
                  <a:txBody>
                    <a:bodyPr/>
                    <a:lstStyle/>
                    <a:p>
                      <a:pPr algn="ctr"/>
                      <a:r>
                        <a:rPr lang="en-US" dirty="0" smtClean="0"/>
                        <a:t>Other</a:t>
                      </a:r>
                      <a:endParaRPr lang="en-US" dirty="0"/>
                    </a:p>
                  </a:txBody>
                  <a:tcPr/>
                </a:tc>
              </a:tr>
              <a:tr h="370840">
                <a:tc>
                  <a:txBody>
                    <a:bodyPr/>
                    <a:lstStyle/>
                    <a:p>
                      <a:pPr algn="l"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 Billions</a:t>
                      </a:r>
                    </a:p>
                  </a:txBody>
                  <a:tcPr marL="9525" marR="9525" marT="9525" marB="0" anchor="b"/>
                </a:tc>
                <a:tc>
                  <a:txBody>
                    <a:bodyPr/>
                    <a:lstStyle/>
                    <a:p>
                      <a:pPr algn="ctr" fontAlgn="b"/>
                      <a:r>
                        <a:rPr lang="en-US" sz="1800" b="1" i="0" u="none" strike="noStrike" dirty="0">
                          <a:solidFill>
                            <a:srgbClr val="000000"/>
                          </a:solidFill>
                          <a:latin typeface="+mn-lt"/>
                        </a:rPr>
                        <a:t>1,177</a:t>
                      </a:r>
                    </a:p>
                  </a:txBody>
                  <a:tcPr marL="9525" marR="9525" marT="9525" marB="0" anchor="b"/>
                </a:tc>
                <a:tc>
                  <a:txBody>
                    <a:bodyPr/>
                    <a:lstStyle/>
                    <a:p>
                      <a:pPr algn="ctr" fontAlgn="b"/>
                      <a:r>
                        <a:rPr lang="en-US" sz="1800" b="1" i="0" u="none" strike="noStrike" dirty="0">
                          <a:solidFill>
                            <a:srgbClr val="000000"/>
                          </a:solidFill>
                          <a:latin typeface="+mn-lt"/>
                        </a:rPr>
                        <a:t>1,121</a:t>
                      </a:r>
                    </a:p>
                  </a:txBody>
                  <a:tcPr marL="9525" marR="9525" marT="9525" marB="0" anchor="b"/>
                </a:tc>
                <a:tc>
                  <a:txBody>
                    <a:bodyPr/>
                    <a:lstStyle/>
                    <a:p>
                      <a:pPr algn="ctr" fontAlgn="b"/>
                      <a:r>
                        <a:rPr lang="en-US" sz="1800" b="1" i="0" u="none" strike="noStrike" dirty="0">
                          <a:solidFill>
                            <a:srgbClr val="000000"/>
                          </a:solidFill>
                          <a:latin typeface="+mn-lt"/>
                        </a:rPr>
                        <a:t>297</a:t>
                      </a:r>
                    </a:p>
                  </a:txBody>
                  <a:tcPr marL="9525" marR="9525" marT="9525" marB="0" anchor="b"/>
                </a:tc>
                <a:tc>
                  <a:txBody>
                    <a:bodyPr/>
                    <a:lstStyle/>
                    <a:p>
                      <a:pPr algn="ctr" fontAlgn="b"/>
                      <a:r>
                        <a:rPr lang="en-US" sz="1800" b="1" i="0" u="none" strike="noStrike" dirty="0">
                          <a:solidFill>
                            <a:srgbClr val="000000"/>
                          </a:solidFill>
                          <a:latin typeface="+mn-lt"/>
                        </a:rPr>
                        <a:t>935</a:t>
                      </a:r>
                    </a:p>
                  </a:txBody>
                  <a:tcPr marL="9525" marR="9525" marT="9525" marB="0" anchor="b"/>
                </a:tc>
                <a:tc>
                  <a:txBody>
                    <a:bodyPr/>
                    <a:lstStyle/>
                    <a:p>
                      <a:pPr algn="ctr" fontAlgn="b"/>
                      <a:r>
                        <a:rPr lang="en-US" sz="1800" b="1" i="0" u="none" strike="noStrike" dirty="0">
                          <a:solidFill>
                            <a:srgbClr val="000000"/>
                          </a:solidFill>
                          <a:latin typeface="+mn-lt"/>
                        </a:rPr>
                        <a:t>214</a:t>
                      </a:r>
                    </a:p>
                  </a:txBody>
                  <a:tcPr marL="9525" marR="9525" marT="9525" marB="0" anchor="b"/>
                </a:tc>
              </a:tr>
              <a:tr h="370840">
                <a:tc>
                  <a:txBody>
                    <a:bodyPr/>
                    <a:lstStyle/>
                    <a:p>
                      <a:pPr algn="l"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Percent</a:t>
                      </a:r>
                    </a:p>
                  </a:txBody>
                  <a:tcPr marL="9525" marR="9525" marT="9525" marB="0" anchor="b"/>
                </a:tc>
                <a:tc>
                  <a:txBody>
                    <a:bodyPr/>
                    <a:lstStyle/>
                    <a:p>
                      <a:pPr algn="ctr" fontAlgn="b"/>
                      <a:r>
                        <a:rPr lang="en-US" sz="1800" b="1" i="0" u="none" strike="noStrike" dirty="0" smtClean="0">
                          <a:solidFill>
                            <a:srgbClr val="000000"/>
                          </a:solidFill>
                          <a:latin typeface="+mn-lt"/>
                        </a:rPr>
                        <a:t>31.4</a:t>
                      </a:r>
                      <a:endParaRPr lang="en-US" sz="1800" b="1" i="0" u="none" strike="noStrike" dirty="0">
                        <a:solidFill>
                          <a:srgbClr val="000000"/>
                        </a:solidFill>
                        <a:latin typeface="+mn-lt"/>
                      </a:endParaRPr>
                    </a:p>
                  </a:txBody>
                  <a:tcPr marL="9525" marR="9525" marT="9525" marB="0" anchor="b"/>
                </a:tc>
                <a:tc>
                  <a:txBody>
                    <a:bodyPr/>
                    <a:lstStyle/>
                    <a:p>
                      <a:pPr algn="ctr" fontAlgn="b"/>
                      <a:r>
                        <a:rPr lang="en-US" sz="1800" b="1" i="0" u="none" strike="noStrike" dirty="0" smtClean="0">
                          <a:solidFill>
                            <a:srgbClr val="000000"/>
                          </a:solidFill>
                          <a:latin typeface="+mn-lt"/>
                        </a:rPr>
                        <a:t>29.9</a:t>
                      </a:r>
                      <a:endParaRPr lang="en-US" sz="1800" b="1" i="0" u="none" strike="noStrike" dirty="0">
                        <a:solidFill>
                          <a:srgbClr val="000000"/>
                        </a:solidFill>
                        <a:latin typeface="+mn-lt"/>
                      </a:endParaRPr>
                    </a:p>
                  </a:txBody>
                  <a:tcPr marL="9525" marR="9525" marT="9525" marB="0" anchor="b"/>
                </a:tc>
                <a:tc>
                  <a:txBody>
                    <a:bodyPr/>
                    <a:lstStyle/>
                    <a:p>
                      <a:pPr algn="ctr" fontAlgn="b"/>
                      <a:r>
                        <a:rPr lang="en-US" sz="1800" b="1" i="0" u="none" strike="noStrike" dirty="0" smtClean="0">
                          <a:solidFill>
                            <a:srgbClr val="000000"/>
                          </a:solidFill>
                          <a:latin typeface="+mn-lt"/>
                        </a:rPr>
                        <a:t>7.9</a:t>
                      </a:r>
                      <a:endParaRPr lang="en-US" sz="1800" b="1" i="0" u="none" strike="noStrike" dirty="0">
                        <a:solidFill>
                          <a:srgbClr val="000000"/>
                        </a:solidFill>
                        <a:latin typeface="+mn-lt"/>
                      </a:endParaRPr>
                    </a:p>
                  </a:txBody>
                  <a:tcPr marL="9525" marR="9525" marT="9525" marB="0" anchor="b"/>
                </a:tc>
                <a:tc>
                  <a:txBody>
                    <a:bodyPr/>
                    <a:lstStyle/>
                    <a:p>
                      <a:pPr algn="ctr" fontAlgn="b"/>
                      <a:r>
                        <a:rPr lang="en-US" sz="1800" b="1" i="0" u="none" strike="noStrike" dirty="0" smtClean="0">
                          <a:solidFill>
                            <a:srgbClr val="000000"/>
                          </a:solidFill>
                          <a:latin typeface="+mn-lt"/>
                        </a:rPr>
                        <a:t>25.0</a:t>
                      </a:r>
                      <a:endParaRPr lang="en-US" sz="1800" b="1" i="0" u="none" strike="noStrike" dirty="0">
                        <a:solidFill>
                          <a:srgbClr val="000000"/>
                        </a:solidFill>
                        <a:latin typeface="+mn-lt"/>
                      </a:endParaRPr>
                    </a:p>
                  </a:txBody>
                  <a:tcPr marL="9525" marR="9525" marT="9525" marB="0" anchor="b"/>
                </a:tc>
                <a:tc>
                  <a:txBody>
                    <a:bodyPr/>
                    <a:lstStyle/>
                    <a:p>
                      <a:pPr algn="ctr" fontAlgn="b"/>
                      <a:r>
                        <a:rPr lang="en-US" sz="1800" b="1" i="0" u="none" strike="noStrike" dirty="0" smtClean="0">
                          <a:solidFill>
                            <a:srgbClr val="000000"/>
                          </a:solidFill>
                          <a:latin typeface="+mn-lt"/>
                        </a:rPr>
                        <a:t>5.7</a:t>
                      </a:r>
                      <a:endParaRPr lang="en-US" sz="1800" b="1" i="0" u="none" strike="noStrike" dirty="0">
                        <a:solidFill>
                          <a:srgbClr val="000000"/>
                        </a:solidFill>
                        <a:latin typeface="+mn-lt"/>
                      </a:endParaRPr>
                    </a:p>
                  </a:txBody>
                  <a:tcPr marL="9525" marR="9525" marT="9525" marB="0" anchor="b"/>
                </a:tc>
              </a:tr>
              <a:tr h="370840">
                <a:tc>
                  <a:txBody>
                    <a:bodyPr/>
                    <a:lstStyle/>
                    <a:p>
                      <a:pPr algn="l" fontAlgn="b"/>
                      <a:r>
                        <a:rPr kumimoji="0" lang="en-US" sz="1800" b="1" i="0" u="none" strike="noStrike" kern="1200" cap="none" spc="0" normalizeH="0" baseline="0" noProof="0" dirty="0" smtClean="0">
                          <a:ln>
                            <a:noFill/>
                          </a:ln>
                          <a:solidFill>
                            <a:srgbClr val="292934"/>
                          </a:solidFill>
                          <a:effectLst/>
                          <a:uLnTx/>
                          <a:uFillTx/>
                          <a:latin typeface="+mn-lt"/>
                          <a:ea typeface="+mn-ea"/>
                          <a:cs typeface="+mn-cs"/>
                        </a:rPr>
                        <a:t>% of GDP</a:t>
                      </a:r>
                    </a:p>
                  </a:txBody>
                  <a:tcPr marL="9525" marR="9525" marT="9525" marB="0" anchor="b"/>
                </a:tc>
                <a:tc>
                  <a:txBody>
                    <a:bodyPr/>
                    <a:lstStyle/>
                    <a:p>
                      <a:pPr algn="ctr" fontAlgn="b"/>
                      <a:r>
                        <a:rPr lang="en-US" sz="1800" b="1" i="0" u="none" strike="noStrike" dirty="0" smtClean="0">
                          <a:solidFill>
                            <a:srgbClr val="000000"/>
                          </a:solidFill>
                          <a:latin typeface="+mn-lt"/>
                        </a:rPr>
                        <a:t>7.6</a:t>
                      </a:r>
                      <a:endParaRPr lang="en-US" sz="1800" b="1" i="0" u="none" strike="noStrike" dirty="0">
                        <a:solidFill>
                          <a:srgbClr val="000000"/>
                        </a:solidFill>
                        <a:latin typeface="+mn-lt"/>
                      </a:endParaRPr>
                    </a:p>
                  </a:txBody>
                  <a:tcPr marL="9525" marR="9525" marT="9525" marB="0" anchor="b"/>
                </a:tc>
                <a:tc>
                  <a:txBody>
                    <a:bodyPr/>
                    <a:lstStyle/>
                    <a:p>
                      <a:pPr algn="ctr" fontAlgn="b"/>
                      <a:r>
                        <a:rPr lang="en-US" sz="1800" b="1" i="0" u="none" strike="noStrike" dirty="0" smtClean="0">
                          <a:solidFill>
                            <a:srgbClr val="000000"/>
                          </a:solidFill>
                          <a:latin typeface="+mn-lt"/>
                        </a:rPr>
                        <a:t>7.2</a:t>
                      </a:r>
                      <a:endParaRPr lang="en-US" sz="1800" b="1" i="0" u="none" strike="noStrike" dirty="0">
                        <a:solidFill>
                          <a:srgbClr val="000000"/>
                        </a:solidFill>
                        <a:latin typeface="+mn-lt"/>
                      </a:endParaRPr>
                    </a:p>
                  </a:txBody>
                  <a:tcPr marL="9525" marR="9525" marT="9525" marB="0" anchor="b"/>
                </a:tc>
                <a:tc>
                  <a:txBody>
                    <a:bodyPr/>
                    <a:lstStyle/>
                    <a:p>
                      <a:pPr algn="ctr" fontAlgn="b"/>
                      <a:r>
                        <a:rPr lang="en-US" sz="1800" b="1" i="0" u="none" strike="noStrike" dirty="0" smtClean="0">
                          <a:solidFill>
                            <a:srgbClr val="000000"/>
                          </a:solidFill>
                          <a:latin typeface="+mn-lt"/>
                        </a:rPr>
                        <a:t>1.9</a:t>
                      </a:r>
                      <a:endParaRPr lang="en-US" sz="1800" b="1" i="0" u="none" strike="noStrike" dirty="0">
                        <a:solidFill>
                          <a:srgbClr val="000000"/>
                        </a:solidFill>
                        <a:latin typeface="+mn-lt"/>
                      </a:endParaRPr>
                    </a:p>
                  </a:txBody>
                  <a:tcPr marL="9525" marR="9525" marT="9525" marB="0" anchor="b"/>
                </a:tc>
                <a:tc>
                  <a:txBody>
                    <a:bodyPr/>
                    <a:lstStyle/>
                    <a:p>
                      <a:pPr algn="ctr" fontAlgn="b"/>
                      <a:r>
                        <a:rPr lang="en-US" sz="1800" b="1" i="0" u="none" strike="noStrike" dirty="0" smtClean="0">
                          <a:solidFill>
                            <a:srgbClr val="000000"/>
                          </a:solidFill>
                          <a:latin typeface="+mn-lt"/>
                        </a:rPr>
                        <a:t>6.0</a:t>
                      </a:r>
                      <a:endParaRPr lang="en-US" sz="1800" b="1" i="0" u="none" strike="noStrike" dirty="0">
                        <a:solidFill>
                          <a:srgbClr val="000000"/>
                        </a:solidFill>
                        <a:latin typeface="+mn-lt"/>
                      </a:endParaRPr>
                    </a:p>
                  </a:txBody>
                  <a:tcPr marL="9525" marR="9525" marT="9525" marB="0" anchor="b"/>
                </a:tc>
                <a:tc>
                  <a:txBody>
                    <a:bodyPr/>
                    <a:lstStyle/>
                    <a:p>
                      <a:pPr algn="ctr" fontAlgn="b"/>
                      <a:r>
                        <a:rPr lang="en-US" sz="1800" b="1" i="0" u="none" strike="noStrike" dirty="0" smtClean="0">
                          <a:solidFill>
                            <a:srgbClr val="000000"/>
                          </a:solidFill>
                          <a:latin typeface="+mn-lt"/>
                        </a:rPr>
                        <a:t>1.4 </a:t>
                      </a:r>
                      <a:endParaRPr lang="en-US" sz="1800" b="1" i="0" u="none" strike="noStrike" dirty="0">
                        <a:solidFill>
                          <a:srgbClr val="000000"/>
                        </a:solidFill>
                        <a:latin typeface="+mn-lt"/>
                      </a:endParaRPr>
                    </a:p>
                  </a:txBody>
                  <a:tcPr marL="9525" marR="9525" marT="9525" marB="0" anchor="b"/>
                </a:tc>
              </a:tr>
            </a:tbl>
          </a:graphicData>
        </a:graphic>
      </p:graphicFrame>
    </p:spTree>
    <p:extLst>
      <p:ext uri="{BB962C8B-B14F-4D97-AF65-F5344CB8AC3E}">
        <p14:creationId xmlns:p14="http://schemas.microsoft.com/office/powerpoint/2010/main" val="397494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40974" y="282493"/>
          <a:ext cx="8662051" cy="62930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0629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34723" y="282348"/>
          <a:ext cx="8674554" cy="6293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5133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58952"/>
          </a:xfrm>
        </p:spPr>
        <p:txBody>
          <a:bodyPr>
            <a:normAutofit fontScale="90000"/>
          </a:bodyPr>
          <a:lstStyle/>
          <a:p>
            <a:pPr eaLnBrk="1" fontAlgn="auto" hangingPunct="1">
              <a:spcAft>
                <a:spcPts val="0"/>
              </a:spcAft>
              <a:defRPr/>
            </a:pPr>
            <a:r>
              <a:rPr lang="en-US" sz="3100" dirty="0" smtClean="0"/>
              <a:t>Major Foreign Holders of US Debt, in $billions, December 2010</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2709177832"/>
              </p:ext>
            </p:extLst>
          </p:nvPr>
        </p:nvGraphicFramePr>
        <p:xfrm>
          <a:off x="228600" y="1371600"/>
          <a:ext cx="8582025" cy="54721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49541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000" dirty="0" smtClean="0"/>
              <a:t>Median</a:t>
            </a:r>
            <a:r>
              <a:rPr lang="en-US" sz="2000" baseline="0" dirty="0" smtClean="0"/>
              <a:t> Earnings for Full-Time, Full-Year Workers, in 2009$ 1974-2009</a:t>
            </a:r>
            <a:endParaRPr lang="en-US" sz="2000" dirty="0"/>
          </a:p>
        </p:txBody>
      </p:sp>
      <p:graphicFrame>
        <p:nvGraphicFramePr>
          <p:cNvPr id="4" name="Chart 3"/>
          <p:cNvGraphicFramePr>
            <a:graphicFrameLocks noGrp="1"/>
          </p:cNvGraphicFramePr>
          <p:nvPr>
            <p:extLst>
              <p:ext uri="{D42A27DB-BD31-4B8C-83A1-F6EECF244321}">
                <p14:modId xmlns:p14="http://schemas.microsoft.com/office/powerpoint/2010/main" val="1579309442"/>
              </p:ext>
            </p:extLst>
          </p:nvPr>
        </p:nvGraphicFramePr>
        <p:xfrm>
          <a:off x="240974" y="533400"/>
          <a:ext cx="8662051" cy="60421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69112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400" dirty="0" smtClean="0"/>
              <a:t>Highest Individual</a:t>
            </a:r>
            <a:r>
              <a:rPr lang="en-US" sz="2400" baseline="0" dirty="0" smtClean="0"/>
              <a:t> Income Tax Bracket, in percent, 1913-2011</a:t>
            </a:r>
            <a:endParaRPr lang="en-US" sz="2400" dirty="0"/>
          </a:p>
        </p:txBody>
      </p:sp>
      <p:graphicFrame>
        <p:nvGraphicFramePr>
          <p:cNvPr id="4" name="Chart 3"/>
          <p:cNvGraphicFramePr>
            <a:graphicFrameLocks noGrp="1"/>
          </p:cNvGraphicFramePr>
          <p:nvPr>
            <p:extLst>
              <p:ext uri="{D42A27DB-BD31-4B8C-83A1-F6EECF244321}">
                <p14:modId xmlns:p14="http://schemas.microsoft.com/office/powerpoint/2010/main" val="3054772355"/>
              </p:ext>
            </p:extLst>
          </p:nvPr>
        </p:nvGraphicFramePr>
        <p:xfrm>
          <a:off x="240974" y="838200"/>
          <a:ext cx="8662051" cy="57373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0075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spcBef>
                <a:spcPts val="0"/>
              </a:spcBef>
              <a:spcAft>
                <a:spcPts val="0"/>
              </a:spcAft>
            </a:pPr>
            <a:r>
              <a:rPr lang="en-US" sz="2000" b="1" dirty="0" smtClean="0">
                <a:latin typeface="Arial"/>
                <a:ea typeface="Calibri"/>
                <a:cs typeface="Times New Roman"/>
              </a:rPr>
              <a:t>Distribution of Debt Crises by Debt Level, </a:t>
            </a:r>
            <a:r>
              <a:rPr lang="en-US" sz="2000" dirty="0" smtClean="0">
                <a:latin typeface="Times New Roman"/>
                <a:ea typeface="Calibri"/>
                <a:cs typeface="Times New Roman"/>
              </a:rPr>
              <a:t/>
            </a:r>
            <a:br>
              <a:rPr lang="en-US" sz="2000" dirty="0" smtClean="0">
                <a:latin typeface="Times New Roman"/>
                <a:ea typeface="Calibri"/>
                <a:cs typeface="Times New Roman"/>
              </a:rPr>
            </a:br>
            <a:r>
              <a:rPr lang="en-US" sz="2000" b="1" dirty="0" smtClean="0">
                <a:latin typeface="Arial"/>
                <a:ea typeface="Calibri"/>
                <a:cs typeface="Times New Roman"/>
              </a:rPr>
              <a:t>Middle-Income Countries, 1970-2008</a:t>
            </a:r>
            <a:r>
              <a:rPr lang="en-US" sz="2000" dirty="0" smtClean="0">
                <a:latin typeface="Times New Roman"/>
                <a:ea typeface="Calibri"/>
                <a:cs typeface="Times New Roman"/>
              </a:rPr>
              <a:t/>
            </a:r>
            <a:br>
              <a:rPr lang="en-US" sz="2000" dirty="0" smtClean="0">
                <a:latin typeface="Times New Roman"/>
                <a:ea typeface="Calibri"/>
                <a:cs typeface="Times New Roman"/>
              </a:rPr>
            </a:br>
            <a:endParaRPr lang="en-US" sz="1800" dirty="0"/>
          </a:p>
        </p:txBody>
      </p:sp>
      <p:sp>
        <p:nvSpPr>
          <p:cNvPr id="4" name="Slide Number Placeholder 3"/>
          <p:cNvSpPr>
            <a:spLocks noGrp="1"/>
          </p:cNvSpPr>
          <p:nvPr>
            <p:ph type="sldNum" sz="quarter" idx="12"/>
          </p:nvPr>
        </p:nvSpPr>
        <p:spPr/>
        <p:txBody>
          <a:bodyPr/>
          <a:lstStyle/>
          <a:p>
            <a:pPr>
              <a:defRPr/>
            </a:pPr>
            <a:fld id="{34E8FB10-5599-45F8-8ED0-1AEB835685FC}" type="slidenum">
              <a:rPr lang="en-US" smtClean="0"/>
              <a:pPr>
                <a:defRPr/>
              </a:pPr>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881373135"/>
              </p:ext>
            </p:extLst>
          </p:nvPr>
        </p:nvGraphicFramePr>
        <p:xfrm>
          <a:off x="533400" y="1523998"/>
          <a:ext cx="8153400" cy="3239193"/>
        </p:xfrm>
        <a:graphic>
          <a:graphicData uri="http://schemas.openxmlformats.org/drawingml/2006/table">
            <a:tbl>
              <a:tblPr/>
              <a:tblGrid>
                <a:gridCol w="4076700"/>
                <a:gridCol w="4076700"/>
              </a:tblGrid>
              <a:tr h="678873">
                <a:tc>
                  <a:txBody>
                    <a:bodyPr/>
                    <a:lstStyle/>
                    <a:p>
                      <a:pPr marL="0" marR="0" algn="ctr">
                        <a:spcBef>
                          <a:spcPts val="0"/>
                        </a:spcBef>
                        <a:spcAft>
                          <a:spcPts val="0"/>
                        </a:spcAft>
                      </a:pPr>
                      <a:r>
                        <a:rPr lang="en-US" sz="2400" dirty="0" smtClean="0">
                          <a:latin typeface="Arial"/>
                          <a:ea typeface="Calibri"/>
                          <a:cs typeface="Times New Roman"/>
                        </a:rPr>
                        <a:t>Maximum external debt/GNP </a:t>
                      </a:r>
                      <a:r>
                        <a:rPr lang="en-US" sz="2400" dirty="0">
                          <a:latin typeface="Arial"/>
                          <a:ea typeface="Calibri"/>
                          <a:cs typeface="Times New Roman"/>
                        </a:rPr>
                        <a:t>at </a:t>
                      </a:r>
                      <a:r>
                        <a:rPr lang="en-US" sz="2400" dirty="0" smtClean="0">
                          <a:latin typeface="Arial"/>
                          <a:ea typeface="Calibri"/>
                          <a:cs typeface="Times New Roman"/>
                        </a:rPr>
                        <a:t>time of crisis</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Cumulative % </a:t>
                      </a:r>
                      <a:r>
                        <a:rPr lang="en-US" sz="2400" dirty="0">
                          <a:latin typeface="Arial"/>
                          <a:ea typeface="Calibri"/>
                          <a:cs typeface="Times New Roman"/>
                        </a:rPr>
                        <a:t>of total </a:t>
                      </a:r>
                      <a:r>
                        <a:rPr lang="en-US" sz="2400" dirty="0" smtClean="0">
                          <a:latin typeface="Arial"/>
                          <a:ea typeface="Calibri"/>
                          <a:cs typeface="Times New Roman"/>
                        </a:rPr>
                        <a:t>debt crises</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smtClean="0">
                          <a:latin typeface="Arial"/>
                          <a:ea typeface="Calibri"/>
                          <a:cs typeface="Times New Roman"/>
                        </a:rPr>
                        <a:t>40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19</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smtClean="0">
                          <a:latin typeface="Arial"/>
                          <a:ea typeface="Calibri"/>
                          <a:cs typeface="Times New Roman"/>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52</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smtClean="0">
                          <a:latin typeface="Arial"/>
                          <a:ea typeface="Calibri"/>
                          <a:cs typeface="Times New Roman"/>
                        </a:rPr>
                        <a:t>80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68</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smtClean="0">
                          <a:latin typeface="Arial"/>
                          <a:ea typeface="Calibri"/>
                          <a:cs typeface="Times New Roman"/>
                        </a:rPr>
                        <a:t>100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84</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37">
                <a:tc>
                  <a:txBody>
                    <a:bodyPr/>
                    <a:lstStyle/>
                    <a:p>
                      <a:pPr marL="0" marR="0" algn="ctr">
                        <a:spcBef>
                          <a:spcPts val="0"/>
                        </a:spcBef>
                        <a:spcAft>
                          <a:spcPts val="0"/>
                        </a:spcAft>
                      </a:pPr>
                      <a:r>
                        <a:rPr lang="en-US" sz="2400" dirty="0">
                          <a:latin typeface="Arial"/>
                          <a:ea typeface="Calibri"/>
                          <a:cs typeface="Times New Roman"/>
                        </a:rPr>
                        <a:t>&gt; 100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latin typeface="Arial"/>
                          <a:ea typeface="Calibri"/>
                          <a:cs typeface="Times New Roman"/>
                        </a:rPr>
                        <a:t>100</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873">
                <a:tc gridSpan="2">
                  <a:txBody>
                    <a:bodyPr/>
                    <a:lstStyle/>
                    <a:p>
                      <a:pPr marL="0" marR="0">
                        <a:spcBef>
                          <a:spcPts val="0"/>
                        </a:spcBef>
                        <a:spcAft>
                          <a:spcPts val="0"/>
                        </a:spcAft>
                      </a:pPr>
                      <a:endParaRPr lang="en-US" sz="1200" dirty="0">
                        <a:latin typeface="Arial"/>
                        <a:ea typeface="Calibri"/>
                        <a:cs typeface="Times New Roman"/>
                      </a:endParaRPr>
                    </a:p>
                    <a:p>
                      <a:pPr marL="0" marR="0">
                        <a:spcBef>
                          <a:spcPts val="0"/>
                        </a:spcBef>
                        <a:spcAft>
                          <a:spcPts val="0"/>
                        </a:spcAft>
                      </a:pPr>
                      <a:r>
                        <a:rPr lang="en-US" sz="1200" dirty="0">
                          <a:latin typeface="Arial"/>
                          <a:ea typeface="Calibri"/>
                          <a:cs typeface="Times New Roman"/>
                        </a:rPr>
                        <a:t>Source:  Reinhart and </a:t>
                      </a:r>
                      <a:r>
                        <a:rPr lang="en-US" sz="1200" dirty="0" err="1">
                          <a:latin typeface="Arial"/>
                          <a:ea typeface="Calibri"/>
                          <a:cs typeface="Times New Roman"/>
                        </a:rPr>
                        <a:t>Rogoff</a:t>
                      </a:r>
                      <a:r>
                        <a:rPr lang="en-US" sz="1200" dirty="0">
                          <a:latin typeface="Arial"/>
                          <a:ea typeface="Calibri"/>
                          <a:cs typeface="Times New Roman"/>
                        </a:rPr>
                        <a:t> (2009), p. 24.</a:t>
                      </a:r>
                      <a:endParaRPr lang="en-U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3443486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2800" dirty="0" smtClean="0"/>
              <a:t>The Longer we Delay, the More Painful the Adjustment:</a:t>
            </a:r>
            <a:br>
              <a:rPr lang="en-US" sz="2800" dirty="0" smtClean="0"/>
            </a:br>
            <a:r>
              <a:rPr lang="en-US" sz="2000" dirty="0" smtClean="0"/>
              <a:t>Required Tax Increase or Spending Cut to Stabilize the Debt</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9745494"/>
              </p:ext>
            </p:extLst>
          </p:nvPr>
        </p:nvGraphicFramePr>
        <p:xfrm>
          <a:off x="574964" y="1676400"/>
          <a:ext cx="8229600" cy="2123440"/>
        </p:xfrm>
        <a:graphic>
          <a:graphicData uri="http://schemas.openxmlformats.org/drawingml/2006/table">
            <a:tbl>
              <a:tblPr firstRow="1" bandRow="1">
                <a:tableStyleId>{5C22544A-7EE6-4342-B048-85BDC9FD1C3A}</a:tableStyleId>
              </a:tblPr>
              <a:tblGrid>
                <a:gridCol w="1789044"/>
                <a:gridCol w="1635697"/>
                <a:gridCol w="1635697"/>
                <a:gridCol w="1584581"/>
                <a:gridCol w="1584581"/>
              </a:tblGrid>
              <a:tr h="370840">
                <a:tc rowSpan="2">
                  <a:txBody>
                    <a:bodyPr/>
                    <a:lstStyle/>
                    <a:p>
                      <a:r>
                        <a:rPr lang="en-US" dirty="0" smtClean="0"/>
                        <a:t>Year Action is Taken</a:t>
                      </a:r>
                      <a:endParaRPr lang="en-US" dirty="0"/>
                    </a:p>
                  </a:txBody>
                  <a:tcPr marL="100771" marR="100771"/>
                </a:tc>
                <a:tc gridSpan="2">
                  <a:txBody>
                    <a:bodyPr/>
                    <a:lstStyle/>
                    <a:p>
                      <a:pPr algn="ctr"/>
                      <a:r>
                        <a:rPr lang="en-US" dirty="0" smtClean="0"/>
                        <a:t>Raise Tax Rates</a:t>
                      </a:r>
                      <a:endParaRPr lang="en-US" dirty="0"/>
                    </a:p>
                  </a:txBody>
                  <a:tcPr marL="100771" marR="100771"/>
                </a:tc>
                <a:tc hMerge="1">
                  <a:txBody>
                    <a:bodyPr/>
                    <a:lstStyle/>
                    <a:p>
                      <a:endParaRPr lang="en-US" dirty="0"/>
                    </a:p>
                  </a:txBody>
                  <a:tcPr marL="100771" marR="100771"/>
                </a:tc>
                <a:tc gridSpan="2">
                  <a:txBody>
                    <a:bodyPr/>
                    <a:lstStyle/>
                    <a:p>
                      <a:pPr algn="ctr"/>
                      <a:r>
                        <a:rPr lang="en-US" dirty="0" smtClean="0"/>
                        <a:t>Cut Benefits</a:t>
                      </a:r>
                      <a:endParaRPr lang="en-US" dirty="0"/>
                    </a:p>
                  </a:txBody>
                  <a:tcPr marL="100771" marR="100771"/>
                </a:tc>
                <a:tc hMerge="1">
                  <a:txBody>
                    <a:bodyPr/>
                    <a:lstStyle/>
                    <a:p>
                      <a:endParaRPr lang="en-US" dirty="0"/>
                    </a:p>
                  </a:txBody>
                  <a:tcPr marL="100771" marR="100771"/>
                </a:tc>
              </a:tr>
              <a:tr h="370840">
                <a:tc vMerge="1">
                  <a:txBody>
                    <a:bodyPr/>
                    <a:lstStyle/>
                    <a:p>
                      <a:endParaRPr lang="en-US" sz="1800" b="1" kern="1200" dirty="0">
                        <a:solidFill>
                          <a:schemeClr val="lt1"/>
                        </a:solidFill>
                        <a:latin typeface="+mn-lt"/>
                        <a:ea typeface="+mn-ea"/>
                        <a:cs typeface="+mn-cs"/>
                      </a:endParaRPr>
                    </a:p>
                  </a:txBody>
                  <a:tcPr marL="100771" marR="100771"/>
                </a:tc>
                <a:tc>
                  <a:txBody>
                    <a:bodyPr/>
                    <a:lstStyle/>
                    <a:p>
                      <a:r>
                        <a:rPr lang="en-US" sz="1800" b="1" kern="1200" dirty="0" smtClean="0">
                          <a:solidFill>
                            <a:schemeClr val="lt1"/>
                          </a:solidFill>
                          <a:latin typeface="+mn-lt"/>
                          <a:ea typeface="+mn-ea"/>
                          <a:cs typeface="+mn-cs"/>
                        </a:rPr>
                        <a:t>% of GDP</a:t>
                      </a:r>
                      <a:endParaRPr lang="en-US" sz="1800" b="1" kern="1200" dirty="0">
                        <a:solidFill>
                          <a:schemeClr val="lt1"/>
                        </a:solidFill>
                        <a:latin typeface="+mn-lt"/>
                        <a:ea typeface="+mn-ea"/>
                        <a:cs typeface="+mn-cs"/>
                      </a:endParaRPr>
                    </a:p>
                  </a:txBody>
                  <a:tcPr marL="100771" marR="100771">
                    <a:solidFill>
                      <a:schemeClr val="accent1"/>
                    </a:solidFill>
                  </a:tcPr>
                </a:tc>
                <a:tc>
                  <a:txBody>
                    <a:bodyPr/>
                    <a:lstStyle/>
                    <a:p>
                      <a:pPr algn="ctr"/>
                      <a:r>
                        <a:rPr lang="en-US" sz="1800" b="1" kern="1200" dirty="0" smtClean="0">
                          <a:solidFill>
                            <a:schemeClr val="lt1"/>
                          </a:solidFill>
                          <a:latin typeface="+mn-lt"/>
                          <a:ea typeface="+mn-ea"/>
                          <a:cs typeface="+mn-cs"/>
                        </a:rPr>
                        <a:t>% of Revenues</a:t>
                      </a:r>
                      <a:endParaRPr lang="en-US" sz="1800" b="1" kern="1200" dirty="0">
                        <a:solidFill>
                          <a:schemeClr val="lt1"/>
                        </a:solidFill>
                        <a:latin typeface="+mn-lt"/>
                        <a:ea typeface="+mn-ea"/>
                        <a:cs typeface="+mn-cs"/>
                      </a:endParaRPr>
                    </a:p>
                  </a:txBody>
                  <a:tcPr marL="100771" marR="100771">
                    <a:solidFill>
                      <a:schemeClr val="accent1"/>
                    </a:solidFill>
                  </a:tcPr>
                </a:tc>
                <a:tc>
                  <a:txBody>
                    <a:bodyPr/>
                    <a:lstStyle/>
                    <a:p>
                      <a:r>
                        <a:rPr lang="en-US" sz="1800" b="1" kern="1200" dirty="0" smtClean="0">
                          <a:solidFill>
                            <a:schemeClr val="lt1"/>
                          </a:solidFill>
                          <a:latin typeface="+mn-lt"/>
                          <a:ea typeface="+mn-ea"/>
                          <a:cs typeface="+mn-cs"/>
                        </a:rPr>
                        <a:t>% of GDP</a:t>
                      </a:r>
                      <a:endParaRPr lang="en-US" sz="1800" b="1" kern="1200" dirty="0">
                        <a:solidFill>
                          <a:schemeClr val="lt1"/>
                        </a:solidFill>
                        <a:latin typeface="+mn-lt"/>
                        <a:ea typeface="+mn-ea"/>
                        <a:cs typeface="+mn-cs"/>
                      </a:endParaRPr>
                    </a:p>
                  </a:txBody>
                  <a:tcPr marL="100771" marR="100771">
                    <a:solidFill>
                      <a:schemeClr val="accent1"/>
                    </a:solidFill>
                  </a:tcPr>
                </a:tc>
                <a:tc>
                  <a:txBody>
                    <a:bodyPr/>
                    <a:lstStyle/>
                    <a:p>
                      <a:pPr algn="ctr"/>
                      <a:r>
                        <a:rPr lang="en-US" sz="1800" b="1" kern="1200" dirty="0" smtClean="0">
                          <a:solidFill>
                            <a:schemeClr val="lt1"/>
                          </a:solidFill>
                          <a:latin typeface="+mn-lt"/>
                          <a:ea typeface="+mn-ea"/>
                          <a:cs typeface="+mn-cs"/>
                        </a:rPr>
                        <a:t>% of Spending</a:t>
                      </a:r>
                      <a:endParaRPr lang="en-US" sz="1800" b="1" kern="1200" dirty="0">
                        <a:solidFill>
                          <a:schemeClr val="lt1"/>
                        </a:solidFill>
                        <a:latin typeface="+mn-lt"/>
                        <a:ea typeface="+mn-ea"/>
                        <a:cs typeface="+mn-cs"/>
                      </a:endParaRPr>
                    </a:p>
                  </a:txBody>
                  <a:tcPr marL="100771" marR="100771">
                    <a:solidFill>
                      <a:schemeClr val="accent1"/>
                    </a:solidFill>
                  </a:tcPr>
                </a:tc>
              </a:tr>
              <a:tr h="370840">
                <a:tc>
                  <a:txBody>
                    <a:bodyPr/>
                    <a:lstStyle/>
                    <a:p>
                      <a:r>
                        <a:rPr lang="en-US" dirty="0" smtClean="0"/>
                        <a:t>2015</a:t>
                      </a:r>
                      <a:endParaRPr lang="en-US" dirty="0"/>
                    </a:p>
                  </a:txBody>
                  <a:tcPr marL="100771" marR="100771"/>
                </a:tc>
                <a:tc>
                  <a:txBody>
                    <a:bodyPr/>
                    <a:lstStyle/>
                    <a:p>
                      <a:r>
                        <a:rPr lang="en-US" dirty="0" smtClean="0"/>
                        <a:t>2</a:t>
                      </a:r>
                      <a:endParaRPr lang="en-US" dirty="0"/>
                    </a:p>
                  </a:txBody>
                  <a:tcPr marL="100771" marR="100771"/>
                </a:tc>
                <a:tc>
                  <a:txBody>
                    <a:bodyPr/>
                    <a:lstStyle/>
                    <a:p>
                      <a:r>
                        <a:rPr lang="en-US" dirty="0" smtClean="0"/>
                        <a:t>11</a:t>
                      </a:r>
                      <a:endParaRPr lang="en-US" dirty="0"/>
                    </a:p>
                  </a:txBody>
                  <a:tcPr marL="100771" marR="100771"/>
                </a:tc>
                <a:tc>
                  <a:txBody>
                    <a:bodyPr/>
                    <a:lstStyle/>
                    <a:p>
                      <a:r>
                        <a:rPr lang="en-US" dirty="0" smtClean="0"/>
                        <a:t>2</a:t>
                      </a:r>
                      <a:r>
                        <a:rPr lang="en-US" baseline="0" dirty="0" smtClean="0"/>
                        <a:t> ½</a:t>
                      </a:r>
                      <a:endParaRPr lang="en-US" dirty="0"/>
                    </a:p>
                  </a:txBody>
                  <a:tcPr marL="100771" marR="100771"/>
                </a:tc>
                <a:tc>
                  <a:txBody>
                    <a:bodyPr/>
                    <a:lstStyle/>
                    <a:p>
                      <a:r>
                        <a:rPr lang="en-US" dirty="0" smtClean="0"/>
                        <a:t>12 ½ </a:t>
                      </a:r>
                      <a:endParaRPr lang="en-US" dirty="0"/>
                    </a:p>
                  </a:txBody>
                  <a:tcPr marL="100771" marR="100771"/>
                </a:tc>
              </a:tr>
              <a:tr h="370840">
                <a:tc>
                  <a:txBody>
                    <a:bodyPr/>
                    <a:lstStyle/>
                    <a:p>
                      <a:r>
                        <a:rPr lang="en-US" dirty="0" smtClean="0"/>
                        <a:t>2025</a:t>
                      </a:r>
                      <a:endParaRPr lang="en-US" dirty="0"/>
                    </a:p>
                  </a:txBody>
                  <a:tcPr marL="100771" marR="100771"/>
                </a:tc>
                <a:tc>
                  <a:txBody>
                    <a:bodyPr/>
                    <a:lstStyle/>
                    <a:p>
                      <a:r>
                        <a:rPr lang="en-US" dirty="0" smtClean="0"/>
                        <a:t>5 ½</a:t>
                      </a:r>
                      <a:endParaRPr lang="en-US" dirty="0"/>
                    </a:p>
                  </a:txBody>
                  <a:tcPr marL="100771" marR="100771"/>
                </a:tc>
                <a:tc>
                  <a:txBody>
                    <a:bodyPr/>
                    <a:lstStyle/>
                    <a:p>
                      <a:r>
                        <a:rPr lang="en-US" dirty="0" smtClean="0"/>
                        <a:t>26 ½ </a:t>
                      </a:r>
                      <a:endParaRPr lang="en-US" dirty="0"/>
                    </a:p>
                  </a:txBody>
                  <a:tcPr marL="100771" marR="100771"/>
                </a:tc>
                <a:tc>
                  <a:txBody>
                    <a:bodyPr/>
                    <a:lstStyle/>
                    <a:p>
                      <a:r>
                        <a:rPr lang="en-US" dirty="0" smtClean="0"/>
                        <a:t>6</a:t>
                      </a:r>
                      <a:endParaRPr lang="en-US" dirty="0"/>
                    </a:p>
                  </a:txBody>
                  <a:tcPr marL="100771" marR="100771"/>
                </a:tc>
                <a:tc>
                  <a:txBody>
                    <a:bodyPr/>
                    <a:lstStyle/>
                    <a:p>
                      <a:r>
                        <a:rPr lang="en-US" dirty="0" smtClean="0"/>
                        <a:t>26</a:t>
                      </a:r>
                      <a:endParaRPr lang="en-US" dirty="0"/>
                    </a:p>
                  </a:txBody>
                  <a:tcPr marL="100771" marR="100771"/>
                </a:tc>
              </a:tr>
              <a:tr h="370840">
                <a:tc>
                  <a:txBody>
                    <a:bodyPr/>
                    <a:lstStyle/>
                    <a:p>
                      <a:r>
                        <a:rPr lang="en-US" dirty="0" smtClean="0"/>
                        <a:t>Effect</a:t>
                      </a:r>
                      <a:r>
                        <a:rPr lang="en-US" baseline="0" dirty="0" smtClean="0"/>
                        <a:t> on GDP (2050)</a:t>
                      </a:r>
                      <a:endParaRPr lang="en-US" dirty="0"/>
                    </a:p>
                  </a:txBody>
                  <a:tcPr marL="100771" marR="100771"/>
                </a:tc>
                <a:tc>
                  <a:txBody>
                    <a:bodyPr/>
                    <a:lstStyle/>
                    <a:p>
                      <a:r>
                        <a:rPr lang="en-US" dirty="0" smtClean="0"/>
                        <a:t>- 7</a:t>
                      </a:r>
                      <a:endParaRPr lang="en-US" dirty="0"/>
                    </a:p>
                  </a:txBody>
                  <a:tcPr marL="100771" marR="100771"/>
                </a:tc>
                <a:tc>
                  <a:txBody>
                    <a:bodyPr/>
                    <a:lstStyle/>
                    <a:p>
                      <a:endParaRPr lang="en-US" dirty="0"/>
                    </a:p>
                  </a:txBody>
                  <a:tcPr marL="100771" marR="100771"/>
                </a:tc>
                <a:tc>
                  <a:txBody>
                    <a:bodyPr/>
                    <a:lstStyle/>
                    <a:p>
                      <a:r>
                        <a:rPr lang="en-US" dirty="0" smtClean="0"/>
                        <a:t>- 2 ½ </a:t>
                      </a:r>
                      <a:endParaRPr lang="en-US" dirty="0"/>
                    </a:p>
                  </a:txBody>
                  <a:tcPr marL="100771" marR="100771"/>
                </a:tc>
                <a:tc>
                  <a:txBody>
                    <a:bodyPr/>
                    <a:lstStyle/>
                    <a:p>
                      <a:endParaRPr lang="en-US" dirty="0"/>
                    </a:p>
                  </a:txBody>
                  <a:tcPr marL="100771" marR="100771"/>
                </a:tc>
              </a:tr>
            </a:tbl>
          </a:graphicData>
        </a:graphic>
      </p:graphicFrame>
      <p:sp>
        <p:nvSpPr>
          <p:cNvPr id="3278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FE436A6-C561-4D6F-A54D-93428146E79E}" type="slidenum">
              <a:rPr lang="en-US"/>
              <a:pPr fontAlgn="base">
                <a:spcBef>
                  <a:spcPct val="0"/>
                </a:spcBef>
                <a:spcAft>
                  <a:spcPct val="0"/>
                </a:spcAft>
                <a:defRPr/>
              </a:pPr>
              <a:t>6</a:t>
            </a:fld>
            <a:endParaRPr lang="en-US"/>
          </a:p>
        </p:txBody>
      </p:sp>
      <p:sp>
        <p:nvSpPr>
          <p:cNvPr id="32789" name="TextBox 5"/>
          <p:cNvSpPr txBox="1">
            <a:spLocks noChangeArrowheads="1"/>
          </p:cNvSpPr>
          <p:nvPr/>
        </p:nvSpPr>
        <p:spPr bwMode="auto">
          <a:xfrm>
            <a:off x="609600" y="4495800"/>
            <a:ext cx="6477000" cy="523220"/>
          </a:xfrm>
          <a:prstGeom prst="rect">
            <a:avLst/>
          </a:prstGeom>
          <a:noFill/>
          <a:ln w="9525">
            <a:noFill/>
            <a:miter lim="800000"/>
            <a:headEnd/>
            <a:tailEnd/>
          </a:ln>
        </p:spPr>
        <p:txBody>
          <a:bodyPr>
            <a:spAutoFit/>
          </a:bodyPr>
          <a:lstStyle/>
          <a:p>
            <a:r>
              <a:rPr lang="en-US" sz="1400" dirty="0">
                <a:latin typeface="Century Schoolbook" pitchFamily="18" charset="0"/>
              </a:rPr>
              <a:t>Source:  CBO, </a:t>
            </a:r>
            <a:r>
              <a:rPr lang="en-US" sz="1400" dirty="0" smtClean="0">
                <a:latin typeface="Century Schoolbook" pitchFamily="18" charset="0"/>
              </a:rPr>
              <a:t>“Economic Impacts of Waiting to Resolve the Long-term Budget Imbalance,” </a:t>
            </a:r>
            <a:r>
              <a:rPr lang="pt-BR" sz="1400" i="1" dirty="0" smtClean="0">
                <a:latin typeface="Century Schoolbook" pitchFamily="18" charset="0"/>
              </a:rPr>
              <a:t>Economic and Budget Issue Brief</a:t>
            </a:r>
            <a:r>
              <a:rPr lang="pt-BR" sz="1400" dirty="0" smtClean="0">
                <a:latin typeface="Century Schoolbook" pitchFamily="18" charset="0"/>
              </a:rPr>
              <a:t>, December 2010.</a:t>
            </a:r>
            <a:endParaRPr lang="en-US" sz="1400" dirty="0">
              <a:latin typeface="Century Schoolbook" pitchFamily="18" charset="0"/>
            </a:endParaRPr>
          </a:p>
        </p:txBody>
      </p:sp>
    </p:spTree>
    <p:extLst>
      <p:ext uri="{BB962C8B-B14F-4D97-AF65-F5344CB8AC3E}">
        <p14:creationId xmlns:p14="http://schemas.microsoft.com/office/powerpoint/2010/main" val="1296148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extLst>
              <p:ext uri="{D42A27DB-BD31-4B8C-83A1-F6EECF244321}">
                <p14:modId xmlns:p14="http://schemas.microsoft.com/office/powerpoint/2010/main" val="171241175"/>
              </p:ext>
            </p:extLst>
          </p:nvPr>
        </p:nvGraphicFramePr>
        <p:xfrm>
          <a:off x="236904" y="282493"/>
          <a:ext cx="8670192" cy="62930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651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nvGraphicFramePr>
        <p:xfrm>
          <a:off x="236904" y="282493"/>
          <a:ext cx="8670192" cy="62930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489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chart seriesIdx="0" categoryIdx="-4" bldStep="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957293595"/>
              </p:ext>
            </p:extLst>
          </p:nvPr>
        </p:nvGraphicFramePr>
        <p:xfrm>
          <a:off x="238125" y="285750"/>
          <a:ext cx="8667750" cy="6343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8584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184</TotalTime>
  <Words>1525</Words>
  <Application>Microsoft Office PowerPoint</Application>
  <PresentationFormat>On-screen Show (4:3)</PresentationFormat>
  <Paragraphs>298</Paragraphs>
  <Slides>41</Slides>
  <Notes>18</Notes>
  <HiddenSlides>1</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Avoiding Budget Catastrophe</vt:lpstr>
      <vt:lpstr>Deficit Projections for Obama Budget, in $billions</vt:lpstr>
      <vt:lpstr>PowerPoint Presentation</vt:lpstr>
      <vt:lpstr>Major Foreign Holders of US Debt, in $billions, December 2010</vt:lpstr>
      <vt:lpstr>Distribution of Debt Crises by Debt Level,  Middle-Income Countries, 1970-2008 </vt:lpstr>
      <vt:lpstr>The Longer we Delay, the More Painful the Adjustment: Required Tax Increase or Spending Cut to Stabilize the Debt</vt:lpstr>
      <vt:lpstr>PowerPoint Presentation</vt:lpstr>
      <vt:lpstr>PowerPoint Presentation</vt:lpstr>
      <vt:lpstr>PowerPoint Presentation</vt:lpstr>
      <vt:lpstr>PowerPoint Presentation</vt:lpstr>
      <vt:lpstr>Major Foreign Holders of US Debt, in $billions, December 2010</vt:lpstr>
      <vt:lpstr>Distribution of Debt Crises by Debt Level,  Middle-Income Countries, 1970-2008 </vt:lpstr>
      <vt:lpstr>PowerPoint Presentation</vt:lpstr>
      <vt:lpstr>PowerPoint Presentation</vt:lpstr>
      <vt:lpstr>The Longer we Delay, the More Painful the Adjustment: Required Tax Increase or Spending Cut to Stabilize the Debt</vt:lpstr>
      <vt:lpstr>But Can we Act too Soon?</vt:lpstr>
      <vt:lpstr>PowerPoint Presentation</vt:lpstr>
      <vt:lpstr>PowerPoint Presentation</vt:lpstr>
      <vt:lpstr>How would you deal with the debt?</vt:lpstr>
      <vt:lpstr>The Solution!!!</vt:lpstr>
      <vt:lpstr>But seriously…</vt:lpstr>
      <vt:lpstr>Spending</vt:lpstr>
      <vt:lpstr>PowerPoint Presentation</vt:lpstr>
      <vt:lpstr>PowerPoint Presentation</vt:lpstr>
      <vt:lpstr>PowerPoint Presentation</vt:lpstr>
      <vt:lpstr>Ratio of Workers to Retirees</vt:lpstr>
      <vt:lpstr>PowerPoint Presentation</vt:lpstr>
      <vt:lpstr>Primary Spending as % of GDP, with and without Excess Health Costs, 2062-2080</vt:lpstr>
      <vt:lpstr>PowerPoint Presentation</vt:lpstr>
      <vt:lpstr>PowerPoint Presentation</vt:lpstr>
      <vt:lpstr>Taxes</vt:lpstr>
      <vt:lpstr>PowerPoint Presentation</vt:lpstr>
      <vt:lpstr>Consumption Tax as Percent of GDP,  OECD Countries, 2007</vt:lpstr>
      <vt:lpstr>Combined Federal, State, and Local Corporate Tax Rate in OECD Countries, 2011</vt:lpstr>
      <vt:lpstr>Value and Number of Tax Expenditures</vt:lpstr>
      <vt:lpstr>Tax Expenditures Compared to Other Spending, FY 2011</vt:lpstr>
      <vt:lpstr>Tax Expenditures Compared to Other Taxes, FY 2011</vt:lpstr>
      <vt:lpstr>PowerPoint Presentation</vt:lpstr>
      <vt:lpstr>PowerPoint Presentation</vt:lpstr>
      <vt:lpstr>Median Earnings for Full-Time, Full-Year Workers, in 2009$ 1974-2009</vt:lpstr>
      <vt:lpstr>Highest Individual Income Tax Bracket, in percent, 1913-2011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Budget Catastrophe</dc:title>
  <dc:creator>len</dc:creator>
  <cp:lastModifiedBy>ekvmartin</cp:lastModifiedBy>
  <cp:revision>13</cp:revision>
  <dcterms:created xsi:type="dcterms:W3CDTF">2011-09-21T03:37:08Z</dcterms:created>
  <dcterms:modified xsi:type="dcterms:W3CDTF">2011-10-05T23:58:21Z</dcterms:modified>
</cp:coreProperties>
</file>